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0" r:id="rId4"/>
    <p:sldId id="262" r:id="rId5"/>
    <p:sldId id="261" r:id="rId6"/>
  </p:sldIdLst>
  <p:sldSz cx="18288000" cy="10287000"/>
  <p:notesSz cx="6858000" cy="9144000"/>
  <p:embeddedFontLst>
    <p:embeddedFont>
      <p:font typeface="Inter" panose="020B0604020202020204" charset="0"/>
      <p:regular r:id="rId7"/>
    </p:embeddedFont>
    <p:embeddedFont>
      <p:font typeface="Inter Bold" panose="020B0604020202020204" charset="0"/>
      <p:regular r:id="rId8"/>
    </p:embeddedFont>
    <p:embeddedFont>
      <p:font typeface="Lato" panose="020F0502020204030203" pitchFamily="34" charset="0"/>
      <p:regular r:id="rId9"/>
      <p:bold r:id="rId10"/>
      <p:italic r:id="rId11"/>
      <p:boldItalic r:id="rId12"/>
    </p:embeddedFont>
    <p:embeddedFont>
      <p:font typeface="Oswald Bold"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3" d="100"/>
          <a:sy n="73" d="100"/>
        </p:scale>
        <p:origin x="62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714500"/>
            <a:ext cx="18288000" cy="8572499"/>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715" b="-8803"/>
            </a:stretch>
          </a:blipFill>
        </p:spPr>
        <p:txBody>
          <a:bodyPr/>
          <a:lstStyle/>
          <a:p>
            <a:endParaRPr lang="en-IN"/>
          </a:p>
        </p:txBody>
      </p:sp>
      <p:grpSp>
        <p:nvGrpSpPr>
          <p:cNvPr id="3" name="Group 3"/>
          <p:cNvGrpSpPr/>
          <p:nvPr/>
        </p:nvGrpSpPr>
        <p:grpSpPr>
          <a:xfrm>
            <a:off x="4684887" y="6022744"/>
            <a:ext cx="8935857" cy="760987"/>
            <a:chOff x="0" y="0"/>
            <a:chExt cx="2353477" cy="200424"/>
          </a:xfrm>
        </p:grpSpPr>
        <p:sp>
          <p:nvSpPr>
            <p:cNvPr id="4" name="Freeform 4"/>
            <p:cNvSpPr/>
            <p:nvPr/>
          </p:nvSpPr>
          <p:spPr>
            <a:xfrm>
              <a:off x="0" y="0"/>
              <a:ext cx="2353477" cy="200425"/>
            </a:xfrm>
            <a:custGeom>
              <a:avLst/>
              <a:gdLst/>
              <a:ahLst/>
              <a:cxnLst/>
              <a:rect l="l" t="t" r="r" b="b"/>
              <a:pathLst>
                <a:path w="2353477" h="200425">
                  <a:moveTo>
                    <a:pt x="44186" y="0"/>
                  </a:moveTo>
                  <a:lnTo>
                    <a:pt x="2309291" y="0"/>
                  </a:lnTo>
                  <a:cubicBezTo>
                    <a:pt x="2321010" y="0"/>
                    <a:pt x="2332249" y="4655"/>
                    <a:pt x="2340535" y="12942"/>
                  </a:cubicBezTo>
                  <a:cubicBezTo>
                    <a:pt x="2348821" y="21228"/>
                    <a:pt x="2353477" y="32467"/>
                    <a:pt x="2353477" y="44186"/>
                  </a:cubicBezTo>
                  <a:lnTo>
                    <a:pt x="2353477" y="156239"/>
                  </a:lnTo>
                  <a:cubicBezTo>
                    <a:pt x="2353477" y="167958"/>
                    <a:pt x="2348821" y="179196"/>
                    <a:pt x="2340535" y="187483"/>
                  </a:cubicBezTo>
                  <a:cubicBezTo>
                    <a:pt x="2332249" y="195769"/>
                    <a:pt x="2321010" y="200425"/>
                    <a:pt x="2309291" y="200425"/>
                  </a:cubicBezTo>
                  <a:lnTo>
                    <a:pt x="44186" y="200425"/>
                  </a:lnTo>
                  <a:cubicBezTo>
                    <a:pt x="32467" y="200425"/>
                    <a:pt x="21228" y="195769"/>
                    <a:pt x="12942" y="187483"/>
                  </a:cubicBezTo>
                  <a:cubicBezTo>
                    <a:pt x="4655" y="179196"/>
                    <a:pt x="0" y="167958"/>
                    <a:pt x="0" y="156239"/>
                  </a:cubicBezTo>
                  <a:lnTo>
                    <a:pt x="0" y="44186"/>
                  </a:lnTo>
                  <a:cubicBezTo>
                    <a:pt x="0" y="32467"/>
                    <a:pt x="4655" y="21228"/>
                    <a:pt x="12942" y="12942"/>
                  </a:cubicBezTo>
                  <a:cubicBezTo>
                    <a:pt x="21228" y="4655"/>
                    <a:pt x="32467" y="0"/>
                    <a:pt x="44186" y="0"/>
                  </a:cubicBezTo>
                  <a:close/>
                </a:path>
              </a:pathLst>
            </a:custGeom>
            <a:gradFill rotWithShape="1">
              <a:gsLst>
                <a:gs pos="0">
                  <a:srgbClr val="242424">
                    <a:alpha val="100000"/>
                  </a:srgbClr>
                </a:gs>
                <a:gs pos="100000">
                  <a:srgbClr val="CB2E32">
                    <a:alpha val="100000"/>
                  </a:srgbClr>
                </a:gs>
              </a:gsLst>
              <a:lin ang="0"/>
            </a:gradFill>
          </p:spPr>
          <p:txBody>
            <a:bodyPr/>
            <a:lstStyle/>
            <a:p>
              <a:endParaRPr lang="en-IN"/>
            </a:p>
          </p:txBody>
        </p:sp>
        <p:sp>
          <p:nvSpPr>
            <p:cNvPr id="5" name="TextBox 5"/>
            <p:cNvSpPr txBox="1"/>
            <p:nvPr/>
          </p:nvSpPr>
          <p:spPr>
            <a:xfrm>
              <a:off x="0" y="-47625"/>
              <a:ext cx="2353477" cy="248049"/>
            </a:xfrm>
            <a:prstGeom prst="rect">
              <a:avLst/>
            </a:prstGeom>
          </p:spPr>
          <p:txBody>
            <a:bodyPr lIns="50800" tIns="50800" rIns="50800" bIns="50800" rtlCol="0" anchor="ctr"/>
            <a:lstStyle/>
            <a:p>
              <a:pPr algn="ctr">
                <a:lnSpc>
                  <a:spcPts val="3220"/>
                </a:lnSpc>
              </a:pPr>
              <a:endParaRPr/>
            </a:p>
          </p:txBody>
        </p:sp>
      </p:grpSp>
      <p:sp>
        <p:nvSpPr>
          <p:cNvPr id="15" name="Freeform 15"/>
          <p:cNvSpPr/>
          <p:nvPr/>
        </p:nvSpPr>
        <p:spPr>
          <a:xfrm>
            <a:off x="212006" y="1855944"/>
            <a:ext cx="856669" cy="935493"/>
          </a:xfrm>
          <a:custGeom>
            <a:avLst/>
            <a:gdLst/>
            <a:ahLst/>
            <a:cxnLst/>
            <a:rect l="l" t="t" r="r" b="b"/>
            <a:pathLst>
              <a:path w="1157542" h="1313523">
                <a:moveTo>
                  <a:pt x="0" y="0"/>
                </a:moveTo>
                <a:lnTo>
                  <a:pt x="1157542" y="0"/>
                </a:lnTo>
                <a:lnTo>
                  <a:pt x="1157542" y="1313523"/>
                </a:lnTo>
                <a:lnTo>
                  <a:pt x="0" y="13135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6" name="TextBox 16"/>
          <p:cNvSpPr txBox="1"/>
          <p:nvPr/>
        </p:nvSpPr>
        <p:spPr>
          <a:xfrm>
            <a:off x="1612088" y="3632696"/>
            <a:ext cx="15063824" cy="2576346"/>
          </a:xfrm>
          <a:prstGeom prst="rect">
            <a:avLst/>
          </a:prstGeom>
        </p:spPr>
        <p:txBody>
          <a:bodyPr lIns="0" tIns="0" rIns="0" bIns="0" rtlCol="0" anchor="t">
            <a:spAutoFit/>
          </a:bodyPr>
          <a:lstStyle/>
          <a:p>
            <a:pPr algn="ctr">
              <a:lnSpc>
                <a:spcPts val="21925"/>
              </a:lnSpc>
            </a:pPr>
            <a:r>
              <a:rPr lang="en-US" sz="15661" b="1" dirty="0" err="1">
                <a:solidFill>
                  <a:srgbClr val="FFFFFF"/>
                </a:solidFill>
                <a:latin typeface="Oswald Bold"/>
                <a:ea typeface="Oswald Bold"/>
                <a:cs typeface="Oswald Bold"/>
                <a:sym typeface="Oswald Bold"/>
              </a:rPr>
              <a:t>UniSafe</a:t>
            </a:r>
            <a:endParaRPr lang="en-US" sz="15661" b="1" dirty="0">
              <a:solidFill>
                <a:srgbClr val="FFFFFF"/>
              </a:solidFill>
              <a:latin typeface="Oswald Bold"/>
              <a:ea typeface="Oswald Bold"/>
              <a:cs typeface="Oswald Bold"/>
              <a:sym typeface="Oswald Bold"/>
            </a:endParaRPr>
          </a:p>
        </p:txBody>
      </p:sp>
      <p:sp>
        <p:nvSpPr>
          <p:cNvPr id="17" name="TextBox 17"/>
          <p:cNvSpPr txBox="1"/>
          <p:nvPr/>
        </p:nvSpPr>
        <p:spPr>
          <a:xfrm>
            <a:off x="4537128" y="6160033"/>
            <a:ext cx="9250425" cy="438785"/>
          </a:xfrm>
          <a:prstGeom prst="rect">
            <a:avLst/>
          </a:prstGeom>
        </p:spPr>
        <p:txBody>
          <a:bodyPr lIns="0" tIns="0" rIns="0" bIns="0" rtlCol="0" anchor="t">
            <a:spAutoFit/>
          </a:bodyPr>
          <a:lstStyle/>
          <a:p>
            <a:pPr algn="ctr">
              <a:lnSpc>
                <a:spcPts val="3640"/>
              </a:lnSpc>
            </a:pPr>
            <a:r>
              <a:rPr lang="en-US" sz="2600" dirty="0">
                <a:solidFill>
                  <a:srgbClr val="FFFFFF"/>
                </a:solidFill>
                <a:latin typeface="Inter"/>
                <a:ea typeface="Inter"/>
                <a:cs typeface="Inter"/>
                <a:sym typeface="Inter"/>
              </a:rPr>
              <a:t>CREATING A SAFE AND INCLUSIVE ENVIRONMENT</a:t>
            </a:r>
          </a:p>
        </p:txBody>
      </p:sp>
      <p:sp>
        <p:nvSpPr>
          <p:cNvPr id="19" name="TextBox 19"/>
          <p:cNvSpPr txBox="1"/>
          <p:nvPr/>
        </p:nvSpPr>
        <p:spPr>
          <a:xfrm>
            <a:off x="16300881" y="9366865"/>
            <a:ext cx="1318507" cy="349249"/>
          </a:xfrm>
          <a:prstGeom prst="rect">
            <a:avLst/>
          </a:prstGeom>
        </p:spPr>
        <p:txBody>
          <a:bodyPr lIns="0" tIns="0" rIns="0" bIns="0" rtlCol="0" anchor="t">
            <a:spAutoFit/>
          </a:bodyPr>
          <a:lstStyle/>
          <a:p>
            <a:pPr algn="r">
              <a:lnSpc>
                <a:spcPts val="2800"/>
              </a:lnSpc>
            </a:pPr>
            <a:r>
              <a:rPr lang="en-US" sz="2000" b="1">
                <a:solidFill>
                  <a:srgbClr val="FFFFFF"/>
                </a:solidFill>
                <a:latin typeface="Inter Bold"/>
                <a:ea typeface="Inter Bold"/>
                <a:cs typeface="Inter Bold"/>
                <a:sym typeface="Inter Bold"/>
              </a:rPr>
              <a:t>PAGE 01</a:t>
            </a:r>
          </a:p>
        </p:txBody>
      </p:sp>
      <p:pic>
        <p:nvPicPr>
          <p:cNvPr id="1026" name="Picture 2" descr="Shoolini University - Panorama361°">
            <a:extLst>
              <a:ext uri="{FF2B5EF4-FFF2-40B4-BE49-F238E27FC236}">
                <a16:creationId xmlns:a16="http://schemas.microsoft.com/office/drawing/2014/main" id="{FBEFCEA6-72A7-D7F0-859A-4270BD00AC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90990" y="182202"/>
            <a:ext cx="2202258" cy="117583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3">
            <a:extLst>
              <a:ext uri="{FF2B5EF4-FFF2-40B4-BE49-F238E27FC236}">
                <a16:creationId xmlns:a16="http://schemas.microsoft.com/office/drawing/2014/main" id="{A1F252C7-1095-2075-EF36-CFC934241EF9}"/>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23" name="Freeform 13">
            <a:extLst>
              <a:ext uri="{FF2B5EF4-FFF2-40B4-BE49-F238E27FC236}">
                <a16:creationId xmlns:a16="http://schemas.microsoft.com/office/drawing/2014/main" id="{13C1CD1C-5EC3-257F-1025-A7C0975A2D67}"/>
              </a:ext>
            </a:extLst>
          </p:cNvPr>
          <p:cNvSpPr/>
          <p:nvPr/>
        </p:nvSpPr>
        <p:spPr>
          <a:xfrm>
            <a:off x="212006" y="182202"/>
            <a:ext cx="4207594" cy="1296353"/>
          </a:xfrm>
          <a:custGeom>
            <a:avLst/>
            <a:gdLst/>
            <a:ahLst/>
            <a:cxnLst/>
            <a:rect l="l" t="t" r="r" b="b"/>
            <a:pathLst>
              <a:path w="10550512" h="3218238">
                <a:moveTo>
                  <a:pt x="0" y="0"/>
                </a:moveTo>
                <a:lnTo>
                  <a:pt x="10550511" y="0"/>
                </a:lnTo>
                <a:lnTo>
                  <a:pt x="10550511" y="3218238"/>
                </a:lnTo>
                <a:lnTo>
                  <a:pt x="0" y="3218238"/>
                </a:lnTo>
                <a:lnTo>
                  <a:pt x="0" y="0"/>
                </a:lnTo>
                <a:close/>
              </a:path>
            </a:pathLst>
          </a:custGeom>
          <a:blipFill>
            <a:blip r:embed="rId6"/>
            <a:stretch>
              <a:fillRect/>
            </a:stretch>
          </a:blipFill>
        </p:spPr>
        <p:txBody>
          <a:bodyPr/>
          <a:lstStyle/>
          <a:p>
            <a:endParaRPr lang="en-IN"/>
          </a:p>
        </p:txBody>
      </p:sp>
      <p:sp>
        <p:nvSpPr>
          <p:cNvPr id="24" name="Freeform 14">
            <a:extLst>
              <a:ext uri="{FF2B5EF4-FFF2-40B4-BE49-F238E27FC236}">
                <a16:creationId xmlns:a16="http://schemas.microsoft.com/office/drawing/2014/main" id="{C315F8BD-1A2B-906C-A87B-F9851E250AA3}"/>
              </a:ext>
            </a:extLst>
          </p:cNvPr>
          <p:cNvSpPr/>
          <p:nvPr/>
        </p:nvSpPr>
        <p:spPr>
          <a:xfrm>
            <a:off x="8182408" y="-152406"/>
            <a:ext cx="3008452" cy="1866902"/>
          </a:xfrm>
          <a:custGeom>
            <a:avLst/>
            <a:gdLst/>
            <a:ahLst/>
            <a:cxnLst/>
            <a:rect l="l" t="t" r="r" b="b"/>
            <a:pathLst>
              <a:path w="8069259" h="5029317">
                <a:moveTo>
                  <a:pt x="0" y="0"/>
                </a:moveTo>
                <a:lnTo>
                  <a:pt x="8069259" y="0"/>
                </a:lnTo>
                <a:lnTo>
                  <a:pt x="8069259" y="5029317"/>
                </a:lnTo>
                <a:lnTo>
                  <a:pt x="0" y="5029317"/>
                </a:lnTo>
                <a:lnTo>
                  <a:pt x="0" y="0"/>
                </a:lnTo>
                <a:close/>
              </a:path>
            </a:pathLst>
          </a:custGeom>
          <a:blipFill>
            <a:blip r:embed="rId7"/>
            <a:stretch>
              <a:fillRect/>
            </a:stretch>
          </a:blipFill>
        </p:spPr>
        <p:txBody>
          <a:bodyPr/>
          <a:lstStyle/>
          <a:p>
            <a:endParaRPr lang="en-IN"/>
          </a:p>
        </p:txBody>
      </p:sp>
      <p:sp>
        <p:nvSpPr>
          <p:cNvPr id="25" name="TextBox 24">
            <a:extLst>
              <a:ext uri="{FF2B5EF4-FFF2-40B4-BE49-F238E27FC236}">
                <a16:creationId xmlns:a16="http://schemas.microsoft.com/office/drawing/2014/main" id="{713A15E4-9994-3A3D-EB63-A52ED04BE221}"/>
              </a:ext>
            </a:extLst>
          </p:cNvPr>
          <p:cNvSpPr txBox="1"/>
          <p:nvPr/>
        </p:nvSpPr>
        <p:spPr>
          <a:xfrm>
            <a:off x="212006" y="8572500"/>
            <a:ext cx="5761397" cy="1569660"/>
          </a:xfrm>
          <a:prstGeom prst="rect">
            <a:avLst/>
          </a:prstGeom>
          <a:noFill/>
        </p:spPr>
        <p:txBody>
          <a:bodyPr wrap="square" rtlCol="0">
            <a:spAutoFit/>
          </a:bodyPr>
          <a:lstStyle/>
          <a:p>
            <a:r>
              <a:rPr lang="en-US" sz="3200" dirty="0">
                <a:solidFill>
                  <a:schemeClr val="bg1"/>
                </a:solidFill>
              </a:rPr>
              <a:t>TEAM NAME: DBDT</a:t>
            </a:r>
          </a:p>
          <a:p>
            <a:r>
              <a:rPr lang="en-US" sz="3200" dirty="0">
                <a:solidFill>
                  <a:schemeClr val="bg1"/>
                </a:solidFill>
              </a:rPr>
              <a:t>TEAM MEMBERS: Nakul (Leader)</a:t>
            </a:r>
          </a:p>
          <a:p>
            <a:r>
              <a:rPr lang="en-US" sz="3200" dirty="0">
                <a:solidFill>
                  <a:schemeClr val="bg1"/>
                </a:solidFill>
              </a:rPr>
              <a:t>Aditya Kumar Singh</a:t>
            </a:r>
            <a:endParaRPr lang="en-IN" sz="3200" dirty="0">
              <a:solidFill>
                <a:schemeClr val="bg1"/>
              </a:solidFill>
            </a:endParaRPr>
          </a:p>
        </p:txBody>
      </p:sp>
      <p:sp>
        <p:nvSpPr>
          <p:cNvPr id="26" name="TextBox 25">
            <a:extLst>
              <a:ext uri="{FF2B5EF4-FFF2-40B4-BE49-F238E27FC236}">
                <a16:creationId xmlns:a16="http://schemas.microsoft.com/office/drawing/2014/main" id="{3DD90651-0DC7-01F1-27EE-7DFACFC9FE13}"/>
              </a:ext>
            </a:extLst>
          </p:cNvPr>
          <p:cNvSpPr txBox="1"/>
          <p:nvPr/>
        </p:nvSpPr>
        <p:spPr>
          <a:xfrm>
            <a:off x="14553719" y="1782177"/>
            <a:ext cx="4876800" cy="584775"/>
          </a:xfrm>
          <a:prstGeom prst="rect">
            <a:avLst/>
          </a:prstGeom>
          <a:noFill/>
        </p:spPr>
        <p:txBody>
          <a:bodyPr wrap="square" rtlCol="0">
            <a:spAutoFit/>
          </a:bodyPr>
          <a:lstStyle/>
          <a:p>
            <a:r>
              <a:rPr lang="en-US" sz="3200" dirty="0">
                <a:solidFill>
                  <a:schemeClr val="bg1"/>
                </a:solidFill>
              </a:rPr>
              <a:t>Theme: Social Cause</a:t>
            </a:r>
            <a:endParaRPr lang="en-IN" sz="32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4531707" y="1857007"/>
            <a:ext cx="10810624" cy="9643755"/>
            <a:chOff x="0" y="0"/>
            <a:chExt cx="683360" cy="609600"/>
          </a:xfrm>
        </p:grpSpPr>
        <p:sp>
          <p:nvSpPr>
            <p:cNvPr id="6" name="Freeform 6"/>
            <p:cNvSpPr/>
            <p:nvPr/>
          </p:nvSpPr>
          <p:spPr>
            <a:xfrm>
              <a:off x="8352" y="0"/>
              <a:ext cx="666656" cy="609600"/>
            </a:xfrm>
            <a:custGeom>
              <a:avLst/>
              <a:gdLst/>
              <a:ahLst/>
              <a:cxnLst/>
              <a:rect l="l" t="t" r="r" b="b"/>
              <a:pathLst>
                <a:path w="666656" h="609600">
                  <a:moveTo>
                    <a:pt x="229223" y="0"/>
                  </a:moveTo>
                  <a:lnTo>
                    <a:pt x="640633" y="0"/>
                  </a:lnTo>
                  <a:cubicBezTo>
                    <a:pt x="648597" y="0"/>
                    <a:pt x="656076" y="3828"/>
                    <a:pt x="660733" y="10289"/>
                  </a:cubicBezTo>
                  <a:cubicBezTo>
                    <a:pt x="665389" y="16750"/>
                    <a:pt x="666656" y="25055"/>
                    <a:pt x="664138" y="32611"/>
                  </a:cubicBezTo>
                  <a:lnTo>
                    <a:pt x="482678" y="576989"/>
                  </a:lnTo>
                  <a:cubicBezTo>
                    <a:pt x="476187" y="596464"/>
                    <a:pt x="457962" y="609600"/>
                    <a:pt x="437433" y="609600"/>
                  </a:cubicBezTo>
                  <a:lnTo>
                    <a:pt x="26023" y="609600"/>
                  </a:lnTo>
                  <a:cubicBezTo>
                    <a:pt x="18059" y="609600"/>
                    <a:pt x="10580" y="605772"/>
                    <a:pt x="5923" y="599311"/>
                  </a:cubicBezTo>
                  <a:cubicBezTo>
                    <a:pt x="1267" y="592850"/>
                    <a:pt x="0" y="584545"/>
                    <a:pt x="2518" y="576989"/>
                  </a:cubicBezTo>
                  <a:lnTo>
                    <a:pt x="183978" y="32611"/>
                  </a:lnTo>
                  <a:cubicBezTo>
                    <a:pt x="190469" y="13136"/>
                    <a:pt x="208694" y="0"/>
                    <a:pt x="229223" y="0"/>
                  </a:cubicBezTo>
                  <a:close/>
                </a:path>
              </a:pathLst>
            </a:custGeom>
            <a:blipFill>
              <a:blip r:embed="rId2"/>
              <a:stretch>
                <a:fillRect l="-35309" r="-2367"/>
              </a:stretch>
            </a:blipFill>
          </p:spPr>
          <p:txBody>
            <a:bodyPr/>
            <a:lstStyle/>
            <a:p>
              <a:endParaRPr lang="en-IN"/>
            </a:p>
          </p:txBody>
        </p:sp>
      </p:grpSp>
      <p:grpSp>
        <p:nvGrpSpPr>
          <p:cNvPr id="20" name="Group 20"/>
          <p:cNvGrpSpPr/>
          <p:nvPr/>
        </p:nvGrpSpPr>
        <p:grpSpPr>
          <a:xfrm>
            <a:off x="3657600" y="6173413"/>
            <a:ext cx="2378398" cy="2378398"/>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B2E32">
                    <a:alpha val="100000"/>
                  </a:srgbClr>
                </a:gs>
                <a:gs pos="100000">
                  <a:srgbClr val="242424">
                    <a:alpha val="100000"/>
                  </a:srgbClr>
                </a:gs>
              </a:gsLst>
              <a:lin ang="5400000"/>
            </a:gradFill>
          </p:spPr>
          <p:txBody>
            <a:bodyPr/>
            <a:lstStyle/>
            <a:p>
              <a:endParaRPr lang="en-IN"/>
            </a:p>
          </p:txBody>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220"/>
                </a:lnSpc>
              </a:pPr>
              <a:endParaRPr/>
            </a:p>
          </p:txBody>
        </p:sp>
      </p:grpSp>
      <p:sp>
        <p:nvSpPr>
          <p:cNvPr id="26" name="Freeform 26"/>
          <p:cNvSpPr/>
          <p:nvPr/>
        </p:nvSpPr>
        <p:spPr>
          <a:xfrm rot="-5400000">
            <a:off x="1252735" y="389847"/>
            <a:ext cx="835455" cy="1755773"/>
          </a:xfrm>
          <a:custGeom>
            <a:avLst/>
            <a:gdLst/>
            <a:ahLst/>
            <a:cxnLst/>
            <a:rect l="l" t="t" r="r" b="b"/>
            <a:pathLst>
              <a:path w="835455" h="1755773">
                <a:moveTo>
                  <a:pt x="0" y="0"/>
                </a:moveTo>
                <a:lnTo>
                  <a:pt x="835455" y="0"/>
                </a:lnTo>
                <a:lnTo>
                  <a:pt x="835455" y="1755773"/>
                </a:lnTo>
                <a:lnTo>
                  <a:pt x="0" y="17557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7" name="TextBox 27"/>
          <p:cNvSpPr txBox="1"/>
          <p:nvPr/>
        </p:nvSpPr>
        <p:spPr>
          <a:xfrm>
            <a:off x="6771991" y="1865320"/>
            <a:ext cx="5201217" cy="910506"/>
          </a:xfrm>
          <a:prstGeom prst="rect">
            <a:avLst/>
          </a:prstGeom>
        </p:spPr>
        <p:txBody>
          <a:bodyPr lIns="0" tIns="0" rIns="0" bIns="0" rtlCol="0" anchor="t">
            <a:spAutoFit/>
          </a:bodyPr>
          <a:lstStyle/>
          <a:p>
            <a:pPr algn="l">
              <a:lnSpc>
                <a:spcPts val="7149"/>
              </a:lnSpc>
            </a:pPr>
            <a:r>
              <a:rPr lang="en-US" sz="6499" b="1" dirty="0">
                <a:solidFill>
                  <a:srgbClr val="242424"/>
                </a:solidFill>
                <a:latin typeface="Oswald Bold"/>
                <a:ea typeface="Oswald Bold"/>
                <a:cs typeface="Oswald Bold"/>
                <a:sym typeface="Oswald Bold"/>
              </a:rPr>
              <a:t>Introduction</a:t>
            </a:r>
          </a:p>
        </p:txBody>
      </p:sp>
      <p:sp>
        <p:nvSpPr>
          <p:cNvPr id="28" name="TextBox 28"/>
          <p:cNvSpPr txBox="1"/>
          <p:nvPr/>
        </p:nvSpPr>
        <p:spPr>
          <a:xfrm>
            <a:off x="3609975" y="6926049"/>
            <a:ext cx="2378398" cy="930275"/>
          </a:xfrm>
          <a:prstGeom prst="rect">
            <a:avLst/>
          </a:prstGeom>
        </p:spPr>
        <p:txBody>
          <a:bodyPr lIns="0" tIns="0" rIns="0" bIns="0" rtlCol="0" anchor="t">
            <a:spAutoFit/>
          </a:bodyPr>
          <a:lstStyle/>
          <a:p>
            <a:pPr algn="ctr">
              <a:lnSpc>
                <a:spcPts val="7149"/>
              </a:lnSpc>
            </a:pPr>
            <a:r>
              <a:rPr lang="en-US" sz="6499" b="1">
                <a:solidFill>
                  <a:srgbClr val="FFFFFF"/>
                </a:solidFill>
                <a:latin typeface="Oswald Bold"/>
                <a:ea typeface="Oswald Bold"/>
                <a:cs typeface="Oswald Bold"/>
                <a:sym typeface="Oswald Bold"/>
              </a:rPr>
              <a:t>+20K</a:t>
            </a:r>
          </a:p>
        </p:txBody>
      </p:sp>
      <p:sp>
        <p:nvSpPr>
          <p:cNvPr id="29" name="TextBox 29"/>
          <p:cNvSpPr txBox="1"/>
          <p:nvPr/>
        </p:nvSpPr>
        <p:spPr>
          <a:xfrm>
            <a:off x="6771992" y="2933213"/>
            <a:ext cx="10971666" cy="1412631"/>
          </a:xfrm>
          <a:prstGeom prst="rect">
            <a:avLst/>
          </a:prstGeom>
        </p:spPr>
        <p:txBody>
          <a:bodyPr wrap="square" lIns="0" tIns="0" rIns="0" bIns="0" rtlCol="0" anchor="t">
            <a:spAutoFit/>
          </a:bodyPr>
          <a:lstStyle/>
          <a:p>
            <a:pPr algn="l">
              <a:lnSpc>
                <a:spcPts val="2800"/>
              </a:lnSpc>
            </a:pPr>
            <a:r>
              <a:rPr lang="en-US" sz="2000" b="1" dirty="0" err="1"/>
              <a:t>UniSafe</a:t>
            </a:r>
            <a:r>
              <a:rPr lang="en-US" sz="2000" dirty="0"/>
              <a:t> is a web-based emergency alert system designed for instant campus safety. With a one-tap SOS alert, students can notify security in critical situations like harassment, medical emergencies, or fire hazards. It features real-time GPS tracking, direct communication, and multimedia evidence capture, ensuring a fast and reliable emergency response for a safer campus.</a:t>
            </a:r>
            <a:endParaRPr lang="en-US" sz="2000" dirty="0">
              <a:solidFill>
                <a:srgbClr val="898989"/>
              </a:solidFill>
              <a:latin typeface="Inter"/>
              <a:ea typeface="Inter"/>
              <a:cs typeface="Inter"/>
              <a:sym typeface="Inter"/>
            </a:endParaRPr>
          </a:p>
        </p:txBody>
      </p:sp>
      <p:sp>
        <p:nvSpPr>
          <p:cNvPr id="31" name="TextBox 31"/>
          <p:cNvSpPr txBox="1"/>
          <p:nvPr/>
        </p:nvSpPr>
        <p:spPr>
          <a:xfrm>
            <a:off x="10162623" y="5618302"/>
            <a:ext cx="854463" cy="282668"/>
          </a:xfrm>
          <a:prstGeom prst="rect">
            <a:avLst/>
          </a:prstGeom>
        </p:spPr>
        <p:txBody>
          <a:bodyPr lIns="0" tIns="0" rIns="0" bIns="0" rtlCol="0" anchor="t">
            <a:spAutoFit/>
          </a:bodyPr>
          <a:lstStyle/>
          <a:p>
            <a:pPr algn="ctr">
              <a:lnSpc>
                <a:spcPts val="2269"/>
              </a:lnSpc>
            </a:pPr>
            <a:r>
              <a:rPr lang="en-US" sz="1621" b="1">
                <a:solidFill>
                  <a:srgbClr val="FFFFFF"/>
                </a:solidFill>
                <a:latin typeface="Inter Bold"/>
                <a:ea typeface="Inter Bold"/>
                <a:cs typeface="Inter Bold"/>
                <a:sym typeface="Inter Bold"/>
              </a:rPr>
              <a:t>01</a:t>
            </a:r>
          </a:p>
        </p:txBody>
      </p:sp>
      <p:sp>
        <p:nvSpPr>
          <p:cNvPr id="32" name="TextBox 32"/>
          <p:cNvSpPr txBox="1"/>
          <p:nvPr/>
        </p:nvSpPr>
        <p:spPr>
          <a:xfrm>
            <a:off x="10162623" y="6593406"/>
            <a:ext cx="854463" cy="282668"/>
          </a:xfrm>
          <a:prstGeom prst="rect">
            <a:avLst/>
          </a:prstGeom>
        </p:spPr>
        <p:txBody>
          <a:bodyPr lIns="0" tIns="0" rIns="0" bIns="0" rtlCol="0" anchor="t">
            <a:spAutoFit/>
          </a:bodyPr>
          <a:lstStyle/>
          <a:p>
            <a:pPr algn="ctr">
              <a:lnSpc>
                <a:spcPts val="2269"/>
              </a:lnSpc>
            </a:pPr>
            <a:r>
              <a:rPr lang="en-US" sz="1621" b="1">
                <a:solidFill>
                  <a:srgbClr val="FFFFFF"/>
                </a:solidFill>
                <a:latin typeface="Inter Bold"/>
                <a:ea typeface="Inter Bold"/>
                <a:cs typeface="Inter Bold"/>
                <a:sym typeface="Inter Bold"/>
              </a:rPr>
              <a:t>02</a:t>
            </a:r>
          </a:p>
        </p:txBody>
      </p:sp>
      <p:sp>
        <p:nvSpPr>
          <p:cNvPr id="33" name="TextBox 33"/>
          <p:cNvSpPr txBox="1"/>
          <p:nvPr/>
        </p:nvSpPr>
        <p:spPr>
          <a:xfrm>
            <a:off x="10162623" y="7507059"/>
            <a:ext cx="854463" cy="282668"/>
          </a:xfrm>
          <a:prstGeom prst="rect">
            <a:avLst/>
          </a:prstGeom>
        </p:spPr>
        <p:txBody>
          <a:bodyPr lIns="0" tIns="0" rIns="0" bIns="0" rtlCol="0" anchor="t">
            <a:spAutoFit/>
          </a:bodyPr>
          <a:lstStyle/>
          <a:p>
            <a:pPr algn="ctr">
              <a:lnSpc>
                <a:spcPts val="2269"/>
              </a:lnSpc>
            </a:pPr>
            <a:r>
              <a:rPr lang="en-US" sz="1621" b="1">
                <a:solidFill>
                  <a:srgbClr val="FFFFFF"/>
                </a:solidFill>
                <a:latin typeface="Inter Bold"/>
                <a:ea typeface="Inter Bold"/>
                <a:cs typeface="Inter Bold"/>
                <a:sym typeface="Inter Bold"/>
              </a:rPr>
              <a:t>03</a:t>
            </a:r>
          </a:p>
        </p:txBody>
      </p:sp>
      <p:sp>
        <p:nvSpPr>
          <p:cNvPr id="34" name="TextBox 34"/>
          <p:cNvSpPr txBox="1"/>
          <p:nvPr/>
        </p:nvSpPr>
        <p:spPr>
          <a:xfrm>
            <a:off x="10162623" y="8448608"/>
            <a:ext cx="854463" cy="282668"/>
          </a:xfrm>
          <a:prstGeom prst="rect">
            <a:avLst/>
          </a:prstGeom>
        </p:spPr>
        <p:txBody>
          <a:bodyPr lIns="0" tIns="0" rIns="0" bIns="0" rtlCol="0" anchor="t">
            <a:spAutoFit/>
          </a:bodyPr>
          <a:lstStyle/>
          <a:p>
            <a:pPr algn="ctr">
              <a:lnSpc>
                <a:spcPts val="2269"/>
              </a:lnSpc>
            </a:pPr>
            <a:r>
              <a:rPr lang="en-US" sz="1621" b="1">
                <a:solidFill>
                  <a:srgbClr val="FFFFFF"/>
                </a:solidFill>
                <a:latin typeface="Inter Bold"/>
                <a:ea typeface="Inter Bold"/>
                <a:cs typeface="Inter Bold"/>
                <a:sym typeface="Inter Bold"/>
              </a:rPr>
              <a:t>04</a:t>
            </a:r>
          </a:p>
        </p:txBody>
      </p:sp>
      <p:sp>
        <p:nvSpPr>
          <p:cNvPr id="42" name="TextBox 42"/>
          <p:cNvSpPr txBox="1"/>
          <p:nvPr/>
        </p:nvSpPr>
        <p:spPr>
          <a:xfrm>
            <a:off x="16300881" y="9366865"/>
            <a:ext cx="1318507" cy="349249"/>
          </a:xfrm>
          <a:prstGeom prst="rect">
            <a:avLst/>
          </a:prstGeom>
        </p:spPr>
        <p:txBody>
          <a:bodyPr lIns="0" tIns="0" rIns="0" bIns="0" rtlCol="0" anchor="t">
            <a:spAutoFit/>
          </a:bodyPr>
          <a:lstStyle/>
          <a:p>
            <a:pPr algn="r">
              <a:lnSpc>
                <a:spcPts val="2800"/>
              </a:lnSpc>
            </a:pPr>
            <a:r>
              <a:rPr lang="en-US" sz="2000" b="1">
                <a:solidFill>
                  <a:srgbClr val="898989"/>
                </a:solidFill>
                <a:latin typeface="Inter Bold"/>
                <a:ea typeface="Inter Bold"/>
                <a:cs typeface="Inter Bold"/>
                <a:sym typeface="Inter Bold"/>
              </a:rPr>
              <a:t>PAGE 02</a:t>
            </a:r>
          </a:p>
        </p:txBody>
      </p:sp>
      <p:sp>
        <p:nvSpPr>
          <p:cNvPr id="43" name="TextBox 42">
            <a:extLst>
              <a:ext uri="{FF2B5EF4-FFF2-40B4-BE49-F238E27FC236}">
                <a16:creationId xmlns:a16="http://schemas.microsoft.com/office/drawing/2014/main" id="{EBA62669-7658-9988-9EF4-A5D27358FCD7}"/>
              </a:ext>
            </a:extLst>
          </p:cNvPr>
          <p:cNvSpPr txBox="1"/>
          <p:nvPr/>
        </p:nvSpPr>
        <p:spPr>
          <a:xfrm>
            <a:off x="6688182" y="4520407"/>
            <a:ext cx="5135985" cy="461665"/>
          </a:xfrm>
          <a:prstGeom prst="rect">
            <a:avLst/>
          </a:prstGeom>
          <a:noFill/>
        </p:spPr>
        <p:txBody>
          <a:bodyPr wrap="square" rtlCol="0">
            <a:spAutoFit/>
          </a:bodyPr>
          <a:lstStyle/>
          <a:p>
            <a:r>
              <a:rPr lang="en-GB" sz="2400" b="1" u="none" strike="noStrike" dirty="0">
                <a:solidFill>
                  <a:srgbClr val="595959"/>
                </a:solidFill>
                <a:effectLst/>
                <a:latin typeface="Lato" panose="020F0502020204030203" pitchFamily="34" charset="0"/>
                <a:ea typeface="Lato" panose="020F0502020204030203" pitchFamily="34" charset="0"/>
                <a:cs typeface="Lato" panose="020F0502020204030203" pitchFamily="34" charset="0"/>
              </a:rPr>
              <a:t>Why we choose this theme &amp; topic?</a:t>
            </a:r>
            <a:endParaRPr lang="en-IN" sz="2400" b="1" u="none" strike="noStrike" dirty="0">
              <a:solidFill>
                <a:srgbClr val="595959"/>
              </a:solidFill>
              <a:effectLst/>
              <a:latin typeface="Lato" panose="020F0502020204030203" pitchFamily="34" charset="0"/>
              <a:ea typeface="Lato" panose="020F0502020204030203" pitchFamily="34" charset="0"/>
              <a:cs typeface="Lato" panose="020F0502020204030203" pitchFamily="34" charset="0"/>
            </a:endParaRPr>
          </a:p>
        </p:txBody>
      </p:sp>
      <p:sp>
        <p:nvSpPr>
          <p:cNvPr id="44" name="TextBox 43">
            <a:extLst>
              <a:ext uri="{FF2B5EF4-FFF2-40B4-BE49-F238E27FC236}">
                <a16:creationId xmlns:a16="http://schemas.microsoft.com/office/drawing/2014/main" id="{A1A6C0BF-45E6-2AE8-9E4B-2074844572A4}"/>
              </a:ext>
            </a:extLst>
          </p:cNvPr>
          <p:cNvSpPr txBox="1"/>
          <p:nvPr/>
        </p:nvSpPr>
        <p:spPr>
          <a:xfrm>
            <a:off x="6709953" y="5046393"/>
            <a:ext cx="11197047" cy="1015663"/>
          </a:xfrm>
          <a:prstGeom prst="rect">
            <a:avLst/>
          </a:prstGeom>
          <a:noFill/>
        </p:spPr>
        <p:txBody>
          <a:bodyPr wrap="square" rtlCol="0">
            <a:spAutoFit/>
          </a:bodyPr>
          <a:lstStyle/>
          <a:p>
            <a:r>
              <a:rPr lang="en-US" sz="2000" dirty="0"/>
              <a:t>Campus safety demands speed and efficiency. Delayed responses can risk lives in emergencies like harassment or medical crises. </a:t>
            </a:r>
            <a:r>
              <a:rPr lang="en-US" sz="2000" dirty="0" err="1"/>
              <a:t>UniSafe</a:t>
            </a:r>
            <a:r>
              <a:rPr lang="en-US" sz="2000" dirty="0"/>
              <a:t> bridges the gap with instant alerts, real-time tracking, and direct communication, ensuring help is just one tap away</a:t>
            </a:r>
            <a:endParaRPr lang="en-IN" sz="2000" dirty="0"/>
          </a:p>
        </p:txBody>
      </p:sp>
      <p:pic>
        <p:nvPicPr>
          <p:cNvPr id="45" name="Picture 2" descr="Shoolini University - Panorama361°">
            <a:extLst>
              <a:ext uri="{FF2B5EF4-FFF2-40B4-BE49-F238E27FC236}">
                <a16:creationId xmlns:a16="http://schemas.microsoft.com/office/drawing/2014/main" id="{29FEA773-8AB3-DB85-0148-049D3EEE42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90990" y="182202"/>
            <a:ext cx="2202258" cy="1175837"/>
          </a:xfrm>
          <a:prstGeom prst="rect">
            <a:avLst/>
          </a:prstGeom>
          <a:noFill/>
          <a:extLst>
            <a:ext uri="{909E8E84-426E-40DD-AFC4-6F175D3DCCD1}">
              <a14:hiddenFill xmlns:a14="http://schemas.microsoft.com/office/drawing/2010/main">
                <a:solidFill>
                  <a:srgbClr val="FFFFFF"/>
                </a:solidFill>
              </a14:hiddenFill>
            </a:ext>
          </a:extLst>
        </p:spPr>
      </p:pic>
      <p:sp>
        <p:nvSpPr>
          <p:cNvPr id="46" name="Freeform 13">
            <a:extLst>
              <a:ext uri="{FF2B5EF4-FFF2-40B4-BE49-F238E27FC236}">
                <a16:creationId xmlns:a16="http://schemas.microsoft.com/office/drawing/2014/main" id="{3E38B949-029E-87DA-1FA4-3DB6915872CC}"/>
              </a:ext>
            </a:extLst>
          </p:cNvPr>
          <p:cNvSpPr/>
          <p:nvPr/>
        </p:nvSpPr>
        <p:spPr>
          <a:xfrm>
            <a:off x="212006" y="182202"/>
            <a:ext cx="4207594" cy="1296353"/>
          </a:xfrm>
          <a:custGeom>
            <a:avLst/>
            <a:gdLst/>
            <a:ahLst/>
            <a:cxnLst/>
            <a:rect l="l" t="t" r="r" b="b"/>
            <a:pathLst>
              <a:path w="10550512" h="3218238">
                <a:moveTo>
                  <a:pt x="0" y="0"/>
                </a:moveTo>
                <a:lnTo>
                  <a:pt x="10550511" y="0"/>
                </a:lnTo>
                <a:lnTo>
                  <a:pt x="10550511" y="3218238"/>
                </a:lnTo>
                <a:lnTo>
                  <a:pt x="0" y="3218238"/>
                </a:lnTo>
                <a:lnTo>
                  <a:pt x="0" y="0"/>
                </a:lnTo>
                <a:close/>
              </a:path>
            </a:pathLst>
          </a:custGeom>
          <a:blipFill>
            <a:blip r:embed="rId6"/>
            <a:stretch>
              <a:fillRect/>
            </a:stretch>
          </a:blipFill>
        </p:spPr>
        <p:txBody>
          <a:bodyPr/>
          <a:lstStyle/>
          <a:p>
            <a:endParaRPr lang="en-IN"/>
          </a:p>
        </p:txBody>
      </p:sp>
      <p:sp>
        <p:nvSpPr>
          <p:cNvPr id="47" name="Freeform 14">
            <a:extLst>
              <a:ext uri="{FF2B5EF4-FFF2-40B4-BE49-F238E27FC236}">
                <a16:creationId xmlns:a16="http://schemas.microsoft.com/office/drawing/2014/main" id="{4EACAE7C-B798-7C5C-33C9-78542E074F0F}"/>
              </a:ext>
            </a:extLst>
          </p:cNvPr>
          <p:cNvSpPr/>
          <p:nvPr/>
        </p:nvSpPr>
        <p:spPr>
          <a:xfrm>
            <a:off x="8182408" y="-152406"/>
            <a:ext cx="3008452" cy="1866902"/>
          </a:xfrm>
          <a:custGeom>
            <a:avLst/>
            <a:gdLst/>
            <a:ahLst/>
            <a:cxnLst/>
            <a:rect l="l" t="t" r="r" b="b"/>
            <a:pathLst>
              <a:path w="8069259" h="5029317">
                <a:moveTo>
                  <a:pt x="0" y="0"/>
                </a:moveTo>
                <a:lnTo>
                  <a:pt x="8069259" y="0"/>
                </a:lnTo>
                <a:lnTo>
                  <a:pt x="8069259" y="5029317"/>
                </a:lnTo>
                <a:lnTo>
                  <a:pt x="0" y="5029317"/>
                </a:lnTo>
                <a:lnTo>
                  <a:pt x="0" y="0"/>
                </a:lnTo>
                <a:close/>
              </a:path>
            </a:pathLst>
          </a:custGeom>
          <a:blipFill>
            <a:blip r:embed="rId7"/>
            <a:stretch>
              <a:fillRect/>
            </a:stretch>
          </a:blipFill>
        </p:spPr>
        <p:txBody>
          <a:bodyPr/>
          <a:lstStyle/>
          <a:p>
            <a:endParaRPr lang="en-IN"/>
          </a:p>
        </p:txBody>
      </p:sp>
      <p:sp>
        <p:nvSpPr>
          <p:cNvPr id="48" name="TextBox 47">
            <a:extLst>
              <a:ext uri="{FF2B5EF4-FFF2-40B4-BE49-F238E27FC236}">
                <a16:creationId xmlns:a16="http://schemas.microsoft.com/office/drawing/2014/main" id="{05791C38-3E79-5F9A-983B-5B01F5D6AF72}"/>
              </a:ext>
            </a:extLst>
          </p:cNvPr>
          <p:cNvSpPr txBox="1"/>
          <p:nvPr/>
        </p:nvSpPr>
        <p:spPr>
          <a:xfrm>
            <a:off x="6670485" y="6738932"/>
            <a:ext cx="11073173" cy="1631216"/>
          </a:xfrm>
          <a:prstGeom prst="rect">
            <a:avLst/>
          </a:prstGeom>
          <a:noFill/>
        </p:spPr>
        <p:txBody>
          <a:bodyPr wrap="square" rtlCol="0">
            <a:spAutoFit/>
          </a:bodyPr>
          <a:lstStyle/>
          <a:p>
            <a:r>
              <a:rPr lang="en-US" sz="2000" dirty="0"/>
              <a:t>Universities lack a fast and reliable emergency response system, leading to delayed action in critical situations like harassment, medical emergencies, and fire hazards. Traditional reporting methods are slow, making it difficult for security teams to locate and assist students in real time. </a:t>
            </a:r>
            <a:r>
              <a:rPr lang="en-US" sz="2000" dirty="0" err="1"/>
              <a:t>UniSafe</a:t>
            </a:r>
            <a:r>
              <a:rPr lang="en-US" sz="2000" dirty="0"/>
              <a:t> solves this by providing instant alerts, live GPS tracking, and direct communication, ensuring a quick and effective response when it matters most.</a:t>
            </a:r>
          </a:p>
        </p:txBody>
      </p:sp>
      <p:sp>
        <p:nvSpPr>
          <p:cNvPr id="49" name="TextBox 48">
            <a:extLst>
              <a:ext uri="{FF2B5EF4-FFF2-40B4-BE49-F238E27FC236}">
                <a16:creationId xmlns:a16="http://schemas.microsoft.com/office/drawing/2014/main" id="{F2CAA1D2-3C18-4261-A939-24D171C21AC2}"/>
              </a:ext>
            </a:extLst>
          </p:cNvPr>
          <p:cNvSpPr txBox="1"/>
          <p:nvPr/>
        </p:nvSpPr>
        <p:spPr>
          <a:xfrm>
            <a:off x="6688182" y="6182893"/>
            <a:ext cx="5257800" cy="461665"/>
          </a:xfrm>
          <a:prstGeom prst="rect">
            <a:avLst/>
          </a:prstGeom>
          <a:noFill/>
        </p:spPr>
        <p:txBody>
          <a:bodyPr wrap="square" rtlCol="0">
            <a:spAutoFit/>
          </a:bodyPr>
          <a:lstStyle/>
          <a:p>
            <a:r>
              <a:rPr lang="en-GB" sz="2400" b="1" u="none" strike="noStrike" dirty="0">
                <a:solidFill>
                  <a:srgbClr val="595959"/>
                </a:solidFill>
                <a:effectLst/>
                <a:latin typeface="Lato" panose="020F0502020204030203" pitchFamily="34" charset="0"/>
                <a:ea typeface="Lato" panose="020F0502020204030203" pitchFamily="34" charset="0"/>
                <a:cs typeface="Lato" panose="020F0502020204030203" pitchFamily="34" charset="0"/>
              </a:rPr>
              <a:t>What problem are you solving?</a:t>
            </a:r>
            <a:endParaRPr lang="en-IN" sz="2400" b="1" u="none" strike="noStrike" dirty="0">
              <a:solidFill>
                <a:srgbClr val="595959"/>
              </a:solidFill>
              <a:effectLst/>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
            <a:extLst>
              <a:ext uri="{FF2B5EF4-FFF2-40B4-BE49-F238E27FC236}">
                <a16:creationId xmlns:a16="http://schemas.microsoft.com/office/drawing/2014/main" id="{AC8C3CE5-4C7D-4BEB-9A60-1DEFCBBBBD45}"/>
              </a:ext>
            </a:extLst>
          </p:cNvPr>
          <p:cNvGrpSpPr/>
          <p:nvPr/>
        </p:nvGrpSpPr>
        <p:grpSpPr>
          <a:xfrm>
            <a:off x="-2394964" y="-1557213"/>
            <a:ext cx="23077927" cy="7234114"/>
            <a:chOff x="-231396" y="-47625"/>
            <a:chExt cx="2154358" cy="740236"/>
          </a:xfrm>
        </p:grpSpPr>
        <p:sp>
          <p:nvSpPr>
            <p:cNvPr id="28" name="Freeform 3">
              <a:extLst>
                <a:ext uri="{FF2B5EF4-FFF2-40B4-BE49-F238E27FC236}">
                  <a16:creationId xmlns:a16="http://schemas.microsoft.com/office/drawing/2014/main" id="{83756463-47EC-E9F7-22C6-C3F8146424EE}"/>
                </a:ext>
              </a:extLst>
            </p:cNvPr>
            <p:cNvSpPr/>
            <p:nvPr/>
          </p:nvSpPr>
          <p:spPr>
            <a:xfrm>
              <a:off x="-231396" y="83011"/>
              <a:ext cx="2015021" cy="609600"/>
            </a:xfrm>
            <a:custGeom>
              <a:avLst/>
              <a:gdLst/>
              <a:ahLst/>
              <a:cxnLst/>
              <a:rect l="l" t="t" r="r" b="b"/>
              <a:pathLst>
                <a:path w="2015021" h="609600">
                  <a:moveTo>
                    <a:pt x="218064" y="0"/>
                  </a:moveTo>
                  <a:lnTo>
                    <a:pt x="2000158" y="0"/>
                  </a:lnTo>
                  <a:cubicBezTo>
                    <a:pt x="2004707" y="0"/>
                    <a:pt x="2008978" y="2187"/>
                    <a:pt x="2011638" y="5877"/>
                  </a:cubicBezTo>
                  <a:cubicBezTo>
                    <a:pt x="2014298" y="9567"/>
                    <a:pt x="2015021" y="14311"/>
                    <a:pt x="2013583" y="18626"/>
                  </a:cubicBezTo>
                  <a:lnTo>
                    <a:pt x="1822800" y="590974"/>
                  </a:lnTo>
                  <a:cubicBezTo>
                    <a:pt x="1819093" y="602097"/>
                    <a:pt x="1808683" y="609600"/>
                    <a:pt x="1796958" y="609600"/>
                  </a:cubicBezTo>
                  <a:lnTo>
                    <a:pt x="14864" y="609600"/>
                  </a:lnTo>
                  <a:cubicBezTo>
                    <a:pt x="10315" y="609600"/>
                    <a:pt x="6043" y="607413"/>
                    <a:pt x="3384" y="603723"/>
                  </a:cubicBezTo>
                  <a:cubicBezTo>
                    <a:pt x="724" y="600033"/>
                    <a:pt x="0" y="595289"/>
                    <a:pt x="1439" y="590974"/>
                  </a:cubicBezTo>
                  <a:lnTo>
                    <a:pt x="192221" y="18626"/>
                  </a:lnTo>
                  <a:cubicBezTo>
                    <a:pt x="195929" y="7503"/>
                    <a:pt x="206339" y="0"/>
                    <a:pt x="218064" y="0"/>
                  </a:cubicBezTo>
                  <a:close/>
                </a:path>
              </a:pathLst>
            </a:custGeom>
            <a:gradFill rotWithShape="1">
              <a:gsLst>
                <a:gs pos="0">
                  <a:srgbClr val="0E0D0D">
                    <a:alpha val="100000"/>
                  </a:srgbClr>
                </a:gs>
                <a:gs pos="100000">
                  <a:srgbClr val="272626">
                    <a:alpha val="100000"/>
                  </a:srgbClr>
                </a:gs>
              </a:gsLst>
              <a:lin ang="5400000"/>
            </a:gradFill>
          </p:spPr>
          <p:txBody>
            <a:bodyPr/>
            <a:lstStyle/>
            <a:p>
              <a:endParaRPr lang="en-IN"/>
            </a:p>
          </p:txBody>
        </p:sp>
        <p:sp>
          <p:nvSpPr>
            <p:cNvPr id="29" name="TextBox 4">
              <a:extLst>
                <a:ext uri="{FF2B5EF4-FFF2-40B4-BE49-F238E27FC236}">
                  <a16:creationId xmlns:a16="http://schemas.microsoft.com/office/drawing/2014/main" id="{0F7CF14E-C12E-8120-8DD7-39861929E7FD}"/>
                </a:ext>
              </a:extLst>
            </p:cNvPr>
            <p:cNvSpPr txBox="1"/>
            <p:nvPr/>
          </p:nvSpPr>
          <p:spPr>
            <a:xfrm>
              <a:off x="101600" y="-47625"/>
              <a:ext cx="1821362" cy="657225"/>
            </a:xfrm>
            <a:prstGeom prst="rect">
              <a:avLst/>
            </a:prstGeom>
          </p:spPr>
          <p:txBody>
            <a:bodyPr lIns="50800" tIns="50800" rIns="50800" bIns="50800" rtlCol="0" anchor="ctr"/>
            <a:lstStyle/>
            <a:p>
              <a:pPr algn="ctr">
                <a:lnSpc>
                  <a:spcPts val="3220"/>
                </a:lnSpc>
              </a:pPr>
              <a:endParaRPr/>
            </a:p>
          </p:txBody>
        </p:sp>
      </p:grpSp>
      <p:grpSp>
        <p:nvGrpSpPr>
          <p:cNvPr id="2" name="Group 2"/>
          <p:cNvGrpSpPr/>
          <p:nvPr/>
        </p:nvGrpSpPr>
        <p:grpSpPr>
          <a:xfrm>
            <a:off x="-2394964" y="1101398"/>
            <a:ext cx="12947793" cy="4202817"/>
            <a:chOff x="0" y="0"/>
            <a:chExt cx="1878020" cy="609600"/>
          </a:xfrm>
        </p:grpSpPr>
        <p:sp>
          <p:nvSpPr>
            <p:cNvPr id="3" name="Freeform 3"/>
            <p:cNvSpPr/>
            <p:nvPr/>
          </p:nvSpPr>
          <p:spPr>
            <a:xfrm>
              <a:off x="7990" y="0"/>
              <a:ext cx="1862040" cy="609600"/>
            </a:xfrm>
            <a:custGeom>
              <a:avLst/>
              <a:gdLst/>
              <a:ahLst/>
              <a:cxnLst/>
              <a:rect l="l" t="t" r="r" b="b"/>
              <a:pathLst>
                <a:path w="1862040" h="609600">
                  <a:moveTo>
                    <a:pt x="228096" y="0"/>
                  </a:moveTo>
                  <a:lnTo>
                    <a:pt x="1837144" y="0"/>
                  </a:lnTo>
                  <a:cubicBezTo>
                    <a:pt x="1844763" y="0"/>
                    <a:pt x="1851918" y="3663"/>
                    <a:pt x="1856373" y="9844"/>
                  </a:cubicBezTo>
                  <a:cubicBezTo>
                    <a:pt x="1860828" y="16025"/>
                    <a:pt x="1862040" y="23971"/>
                    <a:pt x="1859630" y="31199"/>
                  </a:cubicBezTo>
                  <a:lnTo>
                    <a:pt x="1677230" y="578401"/>
                  </a:lnTo>
                  <a:cubicBezTo>
                    <a:pt x="1671019" y="597033"/>
                    <a:pt x="1653583" y="609600"/>
                    <a:pt x="1633944" y="609600"/>
                  </a:cubicBezTo>
                  <a:lnTo>
                    <a:pt x="24896" y="609600"/>
                  </a:lnTo>
                  <a:cubicBezTo>
                    <a:pt x="17277" y="609600"/>
                    <a:pt x="10122" y="605937"/>
                    <a:pt x="5667" y="599756"/>
                  </a:cubicBezTo>
                  <a:cubicBezTo>
                    <a:pt x="1212" y="593575"/>
                    <a:pt x="0" y="585630"/>
                    <a:pt x="2410" y="578401"/>
                  </a:cubicBezTo>
                  <a:lnTo>
                    <a:pt x="184810" y="31199"/>
                  </a:lnTo>
                  <a:cubicBezTo>
                    <a:pt x="191021" y="12567"/>
                    <a:pt x="208457" y="0"/>
                    <a:pt x="228096" y="0"/>
                  </a:cubicBezTo>
                  <a:close/>
                </a:path>
              </a:pathLst>
            </a:custGeom>
            <a:gradFill rotWithShape="1">
              <a:gsLst>
                <a:gs pos="0">
                  <a:srgbClr val="242424">
                    <a:alpha val="100000"/>
                  </a:srgbClr>
                </a:gs>
                <a:gs pos="100000">
                  <a:srgbClr val="CB2E32">
                    <a:alpha val="100000"/>
                  </a:srgbClr>
                </a:gs>
              </a:gsLst>
              <a:lin ang="0"/>
            </a:gradFill>
          </p:spPr>
          <p:txBody>
            <a:bodyPr/>
            <a:lstStyle/>
            <a:p>
              <a:endParaRPr lang="en-IN"/>
            </a:p>
          </p:txBody>
        </p:sp>
        <p:sp>
          <p:nvSpPr>
            <p:cNvPr id="4" name="TextBox 4"/>
            <p:cNvSpPr txBox="1"/>
            <p:nvPr/>
          </p:nvSpPr>
          <p:spPr>
            <a:xfrm>
              <a:off x="101600" y="-47625"/>
              <a:ext cx="1674820" cy="657225"/>
            </a:xfrm>
            <a:prstGeom prst="rect">
              <a:avLst/>
            </a:prstGeom>
          </p:spPr>
          <p:txBody>
            <a:bodyPr lIns="50800" tIns="50800" rIns="50800" bIns="50800" rtlCol="0" anchor="ctr"/>
            <a:lstStyle/>
            <a:p>
              <a:pPr algn="ctr">
                <a:lnSpc>
                  <a:spcPts val="3220"/>
                </a:lnSpc>
              </a:pPr>
              <a:endParaRPr/>
            </a:p>
          </p:txBody>
        </p:sp>
      </p:grpSp>
      <p:sp>
        <p:nvSpPr>
          <p:cNvPr id="18" name="TextBox 18"/>
          <p:cNvSpPr txBox="1"/>
          <p:nvPr/>
        </p:nvSpPr>
        <p:spPr>
          <a:xfrm>
            <a:off x="1781685" y="1690002"/>
            <a:ext cx="7667115" cy="1846659"/>
          </a:xfrm>
          <a:prstGeom prst="rect">
            <a:avLst/>
          </a:prstGeom>
        </p:spPr>
        <p:txBody>
          <a:bodyPr wrap="square" lIns="0" tIns="0" rIns="0" bIns="0" rtlCol="0" anchor="t">
            <a:spAutoFit/>
          </a:bodyPr>
          <a:lstStyle/>
          <a:p>
            <a:pPr algn="l">
              <a:lnSpc>
                <a:spcPts val="7150"/>
              </a:lnSpc>
            </a:pPr>
            <a:r>
              <a:rPr lang="en-US" sz="6600" dirty="0">
                <a:solidFill>
                  <a:schemeClr val="bg1"/>
                </a:solidFill>
              </a:rPr>
              <a:t>Two Powerful Portals for Campus Safety</a:t>
            </a:r>
            <a:endParaRPr lang="en-US" sz="6500" b="1" dirty="0">
              <a:solidFill>
                <a:schemeClr val="bg1"/>
              </a:solidFill>
              <a:latin typeface="Oswald Bold"/>
              <a:ea typeface="Oswald Bold"/>
              <a:cs typeface="Oswald Bold"/>
              <a:sym typeface="Oswald Bold"/>
            </a:endParaRPr>
          </a:p>
        </p:txBody>
      </p:sp>
      <p:sp>
        <p:nvSpPr>
          <p:cNvPr id="19" name="TextBox 19"/>
          <p:cNvSpPr txBox="1"/>
          <p:nvPr/>
        </p:nvSpPr>
        <p:spPr>
          <a:xfrm>
            <a:off x="195632" y="7236089"/>
            <a:ext cx="8244935" cy="2130776"/>
          </a:xfrm>
          <a:prstGeom prst="rect">
            <a:avLst/>
          </a:prstGeom>
        </p:spPr>
        <p:txBody>
          <a:bodyPr wrap="square" lIns="0" tIns="0" rIns="0" bIns="0" rtlCol="0" anchor="t">
            <a:spAutoFit/>
          </a:bodyPr>
          <a:lstStyle/>
          <a:p>
            <a:pPr algn="l">
              <a:lnSpc>
                <a:spcPts val="2800"/>
              </a:lnSpc>
            </a:pPr>
            <a:r>
              <a:rPr lang="en-US" sz="2000" b="1" dirty="0"/>
              <a:t>Student Portal</a:t>
            </a:r>
          </a:p>
          <a:p>
            <a:pPr algn="l">
              <a:lnSpc>
                <a:spcPts val="2800"/>
              </a:lnSpc>
            </a:pPr>
            <a:r>
              <a:rPr lang="en-US" sz="2000" dirty="0" err="1"/>
              <a:t>UniSafe’s</a:t>
            </a:r>
            <a:r>
              <a:rPr lang="en-US" sz="2000" dirty="0"/>
              <a:t> Student Portal empowers students to report emergencies instantly with a one-tap SOS alert. It shares real-time location, allows photo, video, and audio uploads for evidence, and enables direct chat or calls with security. Students can also track their incident status, ensuring they stay informed and receive timely assistance.</a:t>
            </a:r>
            <a:endParaRPr lang="en-US" sz="2000" dirty="0">
              <a:solidFill>
                <a:srgbClr val="898989"/>
              </a:solidFill>
              <a:latin typeface="Inter"/>
              <a:ea typeface="Inter"/>
              <a:cs typeface="Inter"/>
              <a:sym typeface="Inter"/>
            </a:endParaRPr>
          </a:p>
        </p:txBody>
      </p:sp>
      <p:sp>
        <p:nvSpPr>
          <p:cNvPr id="20" name="TextBox 20"/>
          <p:cNvSpPr txBox="1"/>
          <p:nvPr/>
        </p:nvSpPr>
        <p:spPr>
          <a:xfrm>
            <a:off x="10325133" y="7024674"/>
            <a:ext cx="7668827" cy="2130776"/>
          </a:xfrm>
          <a:prstGeom prst="rect">
            <a:avLst/>
          </a:prstGeom>
        </p:spPr>
        <p:txBody>
          <a:bodyPr wrap="square" lIns="0" tIns="0" rIns="0" bIns="0" rtlCol="0" anchor="t">
            <a:spAutoFit/>
          </a:bodyPr>
          <a:lstStyle/>
          <a:p>
            <a:pPr algn="l">
              <a:lnSpc>
                <a:spcPts val="2800"/>
              </a:lnSpc>
            </a:pPr>
            <a:r>
              <a:rPr lang="en-US" sz="2000" b="1" dirty="0"/>
              <a:t>Admin Portal</a:t>
            </a:r>
          </a:p>
          <a:p>
            <a:pPr algn="l">
              <a:lnSpc>
                <a:spcPts val="2800"/>
              </a:lnSpc>
            </a:pPr>
            <a:r>
              <a:rPr lang="en-US" sz="2000" dirty="0"/>
              <a:t>The Admin Portal equips security teams with a live dashboard to monitor emergencies in real time. It enables incident assignment, tracking, and AI-driven risk analysis to detect high-risk areas. Security personnel can directly communicate with students, ensuring swift action, better coordination, and a safer campus environment.</a:t>
            </a:r>
            <a:endParaRPr lang="en-US" sz="2000" dirty="0">
              <a:solidFill>
                <a:srgbClr val="898989"/>
              </a:solidFill>
              <a:latin typeface="Inter"/>
              <a:ea typeface="Inter"/>
              <a:cs typeface="Inter"/>
              <a:sym typeface="Inter"/>
            </a:endParaRPr>
          </a:p>
        </p:txBody>
      </p:sp>
      <p:sp>
        <p:nvSpPr>
          <p:cNvPr id="21" name="TextBox 21"/>
          <p:cNvSpPr txBox="1"/>
          <p:nvPr/>
        </p:nvSpPr>
        <p:spPr>
          <a:xfrm>
            <a:off x="3359420" y="7151597"/>
            <a:ext cx="3196581" cy="405765"/>
          </a:xfrm>
          <a:prstGeom prst="rect">
            <a:avLst/>
          </a:prstGeom>
        </p:spPr>
        <p:txBody>
          <a:bodyPr lIns="0" tIns="0" rIns="0" bIns="0" rtlCol="0" anchor="t">
            <a:spAutoFit/>
          </a:bodyPr>
          <a:lstStyle/>
          <a:p>
            <a:pPr algn="l">
              <a:lnSpc>
                <a:spcPts val="3359"/>
              </a:lnSpc>
            </a:pPr>
            <a:r>
              <a:rPr lang="en-US" sz="2400" b="1">
                <a:solidFill>
                  <a:srgbClr val="FFFFFF"/>
                </a:solidFill>
                <a:latin typeface="Inter Bold"/>
                <a:ea typeface="Inter Bold"/>
                <a:cs typeface="Inter Bold"/>
                <a:sym typeface="Inter Bold"/>
              </a:rPr>
              <a:t>ROOT CAUSES</a:t>
            </a:r>
          </a:p>
        </p:txBody>
      </p:sp>
      <p:sp>
        <p:nvSpPr>
          <p:cNvPr id="22" name="TextBox 22"/>
          <p:cNvSpPr txBox="1"/>
          <p:nvPr/>
        </p:nvSpPr>
        <p:spPr>
          <a:xfrm>
            <a:off x="11515375" y="7151597"/>
            <a:ext cx="3196581" cy="405765"/>
          </a:xfrm>
          <a:prstGeom prst="rect">
            <a:avLst/>
          </a:prstGeom>
        </p:spPr>
        <p:txBody>
          <a:bodyPr lIns="0" tIns="0" rIns="0" bIns="0" rtlCol="0" anchor="t">
            <a:spAutoFit/>
          </a:bodyPr>
          <a:lstStyle/>
          <a:p>
            <a:pPr algn="l">
              <a:lnSpc>
                <a:spcPts val="3359"/>
              </a:lnSpc>
            </a:pPr>
            <a:r>
              <a:rPr lang="en-US" sz="2400" b="1">
                <a:solidFill>
                  <a:srgbClr val="FFFFFF"/>
                </a:solidFill>
                <a:latin typeface="Inter Bold"/>
                <a:ea typeface="Inter Bold"/>
                <a:cs typeface="Inter Bold"/>
                <a:sym typeface="Inter Bold"/>
              </a:rPr>
              <a:t>RISK FACTORS</a:t>
            </a:r>
          </a:p>
        </p:txBody>
      </p:sp>
      <p:sp>
        <p:nvSpPr>
          <p:cNvPr id="23" name="TextBox 23"/>
          <p:cNvSpPr txBox="1"/>
          <p:nvPr/>
        </p:nvSpPr>
        <p:spPr>
          <a:xfrm>
            <a:off x="16300881" y="9366865"/>
            <a:ext cx="1318507" cy="329642"/>
          </a:xfrm>
          <a:prstGeom prst="rect">
            <a:avLst/>
          </a:prstGeom>
        </p:spPr>
        <p:txBody>
          <a:bodyPr lIns="0" tIns="0" rIns="0" bIns="0" rtlCol="0" anchor="t">
            <a:spAutoFit/>
          </a:bodyPr>
          <a:lstStyle/>
          <a:p>
            <a:pPr algn="r">
              <a:lnSpc>
                <a:spcPts val="2800"/>
              </a:lnSpc>
            </a:pPr>
            <a:r>
              <a:rPr lang="en-US" sz="2000" b="1" dirty="0">
                <a:solidFill>
                  <a:srgbClr val="898989"/>
                </a:solidFill>
                <a:latin typeface="Inter Bold"/>
                <a:ea typeface="Inter Bold"/>
                <a:cs typeface="Inter Bold"/>
                <a:sym typeface="Inter Bold"/>
              </a:rPr>
              <a:t>PAGE 03</a:t>
            </a:r>
          </a:p>
        </p:txBody>
      </p:sp>
      <p:sp>
        <p:nvSpPr>
          <p:cNvPr id="24" name="Freeform 24"/>
          <p:cNvSpPr/>
          <p:nvPr/>
        </p:nvSpPr>
        <p:spPr>
          <a:xfrm rot="-5400000">
            <a:off x="13245144" y="655062"/>
            <a:ext cx="835455" cy="1755773"/>
          </a:xfrm>
          <a:custGeom>
            <a:avLst/>
            <a:gdLst/>
            <a:ahLst/>
            <a:cxnLst/>
            <a:rect l="l" t="t" r="r" b="b"/>
            <a:pathLst>
              <a:path w="835455" h="1755773">
                <a:moveTo>
                  <a:pt x="0" y="0"/>
                </a:moveTo>
                <a:lnTo>
                  <a:pt x="835455" y="0"/>
                </a:lnTo>
                <a:lnTo>
                  <a:pt x="835455" y="1755773"/>
                </a:lnTo>
                <a:lnTo>
                  <a:pt x="0" y="17557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pic>
        <p:nvPicPr>
          <p:cNvPr id="26" name="Picture 25" descr="A screenshot of a computer&#10;&#10;AI-generated content may be incorrect.">
            <a:extLst>
              <a:ext uri="{FF2B5EF4-FFF2-40B4-BE49-F238E27FC236}">
                <a16:creationId xmlns:a16="http://schemas.microsoft.com/office/drawing/2014/main" id="{65BE1BFA-1665-A63C-3770-80525A1C25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5133" y="3216629"/>
            <a:ext cx="7381484" cy="3300095"/>
          </a:xfrm>
          <a:prstGeom prst="rect">
            <a:avLst/>
          </a:prstGeom>
        </p:spPr>
      </p:pic>
      <p:pic>
        <p:nvPicPr>
          <p:cNvPr id="30" name="Picture 29" descr="A screenshot of a computer&#10;&#10;AI-generated content may be incorrect.">
            <a:extLst>
              <a:ext uri="{FF2B5EF4-FFF2-40B4-BE49-F238E27FC236}">
                <a16:creationId xmlns:a16="http://schemas.microsoft.com/office/drawing/2014/main" id="{A3BEE623-AB9C-BE9E-E58F-A78B4B1E8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1539" y="3766051"/>
            <a:ext cx="6066116" cy="294775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707980" y="-495300"/>
            <a:ext cx="13236891" cy="11603908"/>
            <a:chOff x="0" y="0"/>
            <a:chExt cx="695387" cy="609600"/>
          </a:xfrm>
        </p:grpSpPr>
        <p:sp>
          <p:nvSpPr>
            <p:cNvPr id="3" name="Freeform 3"/>
            <p:cNvSpPr/>
            <p:nvPr/>
          </p:nvSpPr>
          <p:spPr>
            <a:xfrm>
              <a:off x="7816" y="0"/>
              <a:ext cx="679756" cy="609600"/>
            </a:xfrm>
            <a:custGeom>
              <a:avLst/>
              <a:gdLst/>
              <a:ahLst/>
              <a:cxnLst/>
              <a:rect l="l" t="t" r="r" b="b"/>
              <a:pathLst>
                <a:path w="679756" h="609600">
                  <a:moveTo>
                    <a:pt x="227552" y="0"/>
                  </a:moveTo>
                  <a:lnTo>
                    <a:pt x="655403" y="0"/>
                  </a:lnTo>
                  <a:cubicBezTo>
                    <a:pt x="662856" y="0"/>
                    <a:pt x="669854" y="3583"/>
                    <a:pt x="674212" y="9629"/>
                  </a:cubicBezTo>
                  <a:cubicBezTo>
                    <a:pt x="678570" y="15675"/>
                    <a:pt x="679756" y="23447"/>
                    <a:pt x="677399" y="30517"/>
                  </a:cubicBezTo>
                  <a:lnTo>
                    <a:pt x="494544" y="579083"/>
                  </a:lnTo>
                  <a:cubicBezTo>
                    <a:pt x="488469" y="597307"/>
                    <a:pt x="471414" y="609600"/>
                    <a:pt x="452203" y="609600"/>
                  </a:cubicBezTo>
                  <a:lnTo>
                    <a:pt x="24352" y="609600"/>
                  </a:lnTo>
                  <a:cubicBezTo>
                    <a:pt x="16899" y="609600"/>
                    <a:pt x="9901" y="606017"/>
                    <a:pt x="5543" y="599971"/>
                  </a:cubicBezTo>
                  <a:cubicBezTo>
                    <a:pt x="1185" y="593925"/>
                    <a:pt x="0" y="586153"/>
                    <a:pt x="2356" y="579083"/>
                  </a:cubicBezTo>
                  <a:lnTo>
                    <a:pt x="185212" y="30517"/>
                  </a:lnTo>
                  <a:cubicBezTo>
                    <a:pt x="191286" y="12293"/>
                    <a:pt x="208342" y="0"/>
                    <a:pt x="227552" y="0"/>
                  </a:cubicBezTo>
                  <a:close/>
                </a:path>
              </a:pathLst>
            </a:custGeom>
            <a:gradFill rotWithShape="1">
              <a:gsLst>
                <a:gs pos="0">
                  <a:srgbClr val="0E0D0D">
                    <a:alpha val="100000"/>
                  </a:srgbClr>
                </a:gs>
                <a:gs pos="100000">
                  <a:srgbClr val="272626">
                    <a:alpha val="100000"/>
                  </a:srgbClr>
                </a:gs>
              </a:gsLst>
              <a:lin ang="5400000"/>
            </a:gradFill>
          </p:spPr>
          <p:txBody>
            <a:bodyPr/>
            <a:lstStyle/>
            <a:p>
              <a:endParaRPr lang="en-IN"/>
            </a:p>
          </p:txBody>
        </p:sp>
        <p:sp>
          <p:nvSpPr>
            <p:cNvPr id="4" name="TextBox 4"/>
            <p:cNvSpPr txBox="1"/>
            <p:nvPr/>
          </p:nvSpPr>
          <p:spPr>
            <a:xfrm>
              <a:off x="101600" y="-47625"/>
              <a:ext cx="492187" cy="657225"/>
            </a:xfrm>
            <a:prstGeom prst="rect">
              <a:avLst/>
            </a:prstGeom>
          </p:spPr>
          <p:txBody>
            <a:bodyPr lIns="50800" tIns="50800" rIns="50800" bIns="50800" rtlCol="0" anchor="ctr"/>
            <a:lstStyle/>
            <a:p>
              <a:pPr algn="ctr">
                <a:lnSpc>
                  <a:spcPts val="3220"/>
                </a:lnSpc>
              </a:pPr>
              <a:endParaRPr/>
            </a:p>
          </p:txBody>
        </p:sp>
      </p:grpSp>
      <p:sp>
        <p:nvSpPr>
          <p:cNvPr id="20" name="TextBox 20"/>
          <p:cNvSpPr txBox="1"/>
          <p:nvPr/>
        </p:nvSpPr>
        <p:spPr>
          <a:xfrm>
            <a:off x="1935194" y="1863445"/>
            <a:ext cx="8463525" cy="851772"/>
          </a:xfrm>
          <a:prstGeom prst="rect">
            <a:avLst/>
          </a:prstGeom>
        </p:spPr>
        <p:txBody>
          <a:bodyPr lIns="0" tIns="0" rIns="0" bIns="0" rtlCol="0" anchor="t">
            <a:spAutoFit/>
          </a:bodyPr>
          <a:lstStyle/>
          <a:p>
            <a:pPr algn="l">
              <a:lnSpc>
                <a:spcPts val="7150"/>
              </a:lnSpc>
            </a:pPr>
            <a:r>
              <a:rPr lang="en-GB" sz="5400" b="1" dirty="0">
                <a:effectLst/>
                <a:latin typeface="Lato" panose="020F0502020204030203" pitchFamily="34" charset="0"/>
                <a:ea typeface="Lato" panose="020F0502020204030203" pitchFamily="34" charset="0"/>
                <a:cs typeface="Lato" panose="020F0502020204030203" pitchFamily="34" charset="0"/>
              </a:rPr>
              <a:t>Expected Outcome</a:t>
            </a:r>
            <a:endParaRPr lang="en-US" sz="19900" b="1" dirty="0">
              <a:solidFill>
                <a:srgbClr val="242424"/>
              </a:solidFill>
              <a:latin typeface="Oswald Bold"/>
              <a:ea typeface="Oswald Bold"/>
              <a:cs typeface="Oswald Bold"/>
              <a:sym typeface="Oswald Bold"/>
            </a:endParaRPr>
          </a:p>
        </p:txBody>
      </p:sp>
      <p:sp>
        <p:nvSpPr>
          <p:cNvPr id="27" name="TextBox 27"/>
          <p:cNvSpPr txBox="1"/>
          <p:nvPr/>
        </p:nvSpPr>
        <p:spPr>
          <a:xfrm>
            <a:off x="1893344" y="2978513"/>
            <a:ext cx="8398874" cy="2843151"/>
          </a:xfrm>
          <a:prstGeom prst="rect">
            <a:avLst/>
          </a:prstGeom>
        </p:spPr>
        <p:txBody>
          <a:bodyPr lIns="0" tIns="0" rIns="0" bIns="0" rtlCol="0" anchor="t">
            <a:spAutoFit/>
          </a:bodyPr>
          <a:lstStyle/>
          <a:p>
            <a:pPr algn="l">
              <a:lnSpc>
                <a:spcPts val="2800"/>
              </a:lnSpc>
            </a:pPr>
            <a:r>
              <a:rPr lang="en-US" sz="2000" dirty="0">
                <a:solidFill>
                  <a:srgbClr val="898989"/>
                </a:solidFill>
                <a:latin typeface="Inter"/>
                <a:ea typeface="Inter"/>
                <a:cs typeface="Inter"/>
                <a:sym typeface="Inter"/>
              </a:rPr>
              <a:t>The final Campus Emergency Alert System will be a responsive and intuitive web app designed for real-time emergency reporting and security response. It will feature a one-tap SOS Panic Button, instant location-based alerts, and a dashboard for security teams to track and manage incidents efficiently. With live mapping, status updates, and emergency contact notifications, the system ensures quick response and enhanced campus safety while maintaining a modern, user-friendly interface</a:t>
            </a:r>
          </a:p>
        </p:txBody>
      </p:sp>
      <p:sp>
        <p:nvSpPr>
          <p:cNvPr id="29" name="Freeform 29"/>
          <p:cNvSpPr/>
          <p:nvPr/>
        </p:nvSpPr>
        <p:spPr>
          <a:xfrm rot="-5400000">
            <a:off x="16030812" y="150814"/>
            <a:ext cx="835455" cy="1755773"/>
          </a:xfrm>
          <a:custGeom>
            <a:avLst/>
            <a:gdLst/>
            <a:ahLst/>
            <a:cxnLst/>
            <a:rect l="l" t="t" r="r" b="b"/>
            <a:pathLst>
              <a:path w="835455" h="1755773">
                <a:moveTo>
                  <a:pt x="0" y="0"/>
                </a:moveTo>
                <a:lnTo>
                  <a:pt x="835455" y="0"/>
                </a:lnTo>
                <a:lnTo>
                  <a:pt x="835455" y="1755772"/>
                </a:lnTo>
                <a:lnTo>
                  <a:pt x="0" y="17557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pic>
        <p:nvPicPr>
          <p:cNvPr id="31" name="Picture 30" descr="A screenshot of a computer&#10;&#10;AI-generated content may be incorrect.">
            <a:extLst>
              <a:ext uri="{FF2B5EF4-FFF2-40B4-BE49-F238E27FC236}">
                <a16:creationId xmlns:a16="http://schemas.microsoft.com/office/drawing/2014/main" id="{4BCF611D-4A74-1707-CB91-A2AAA19816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77423" y="2719978"/>
            <a:ext cx="8123516" cy="3947521"/>
          </a:xfrm>
          <a:prstGeom prst="rect">
            <a:avLst/>
          </a:prstGeom>
        </p:spPr>
      </p:pic>
      <p:sp>
        <p:nvSpPr>
          <p:cNvPr id="5" name="TextBox 23">
            <a:extLst>
              <a:ext uri="{FF2B5EF4-FFF2-40B4-BE49-F238E27FC236}">
                <a16:creationId xmlns:a16="http://schemas.microsoft.com/office/drawing/2014/main" id="{28DEA3E5-8EE1-A18C-3DA9-CCAC4B53E530}"/>
              </a:ext>
            </a:extLst>
          </p:cNvPr>
          <p:cNvSpPr txBox="1"/>
          <p:nvPr/>
        </p:nvSpPr>
        <p:spPr>
          <a:xfrm>
            <a:off x="16300881" y="9366865"/>
            <a:ext cx="1318507" cy="329642"/>
          </a:xfrm>
          <a:prstGeom prst="rect">
            <a:avLst/>
          </a:prstGeom>
        </p:spPr>
        <p:txBody>
          <a:bodyPr lIns="0" tIns="0" rIns="0" bIns="0" rtlCol="0" anchor="t">
            <a:spAutoFit/>
          </a:bodyPr>
          <a:lstStyle/>
          <a:p>
            <a:pPr algn="r">
              <a:lnSpc>
                <a:spcPts val="2800"/>
              </a:lnSpc>
            </a:pPr>
            <a:r>
              <a:rPr lang="en-US" sz="2000" b="1" dirty="0">
                <a:solidFill>
                  <a:srgbClr val="898989"/>
                </a:solidFill>
                <a:latin typeface="Inter Bold"/>
                <a:ea typeface="Inter Bold"/>
                <a:cs typeface="Inter Bold"/>
                <a:sym typeface="Inter Bold"/>
              </a:rPr>
              <a:t>PAGE 04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44569" y="-951914"/>
            <a:ext cx="21687525" cy="6530161"/>
            <a:chOff x="0" y="0"/>
            <a:chExt cx="2024562" cy="609600"/>
          </a:xfrm>
        </p:grpSpPr>
        <p:sp>
          <p:nvSpPr>
            <p:cNvPr id="3" name="Freeform 3"/>
            <p:cNvSpPr/>
            <p:nvPr/>
          </p:nvSpPr>
          <p:spPr>
            <a:xfrm>
              <a:off x="4770" y="0"/>
              <a:ext cx="2015021" cy="609600"/>
            </a:xfrm>
            <a:custGeom>
              <a:avLst/>
              <a:gdLst/>
              <a:ahLst/>
              <a:cxnLst/>
              <a:rect l="l" t="t" r="r" b="b"/>
              <a:pathLst>
                <a:path w="2015021" h="609600">
                  <a:moveTo>
                    <a:pt x="218064" y="0"/>
                  </a:moveTo>
                  <a:lnTo>
                    <a:pt x="2000158" y="0"/>
                  </a:lnTo>
                  <a:cubicBezTo>
                    <a:pt x="2004707" y="0"/>
                    <a:pt x="2008978" y="2187"/>
                    <a:pt x="2011638" y="5877"/>
                  </a:cubicBezTo>
                  <a:cubicBezTo>
                    <a:pt x="2014298" y="9567"/>
                    <a:pt x="2015021" y="14311"/>
                    <a:pt x="2013583" y="18626"/>
                  </a:cubicBezTo>
                  <a:lnTo>
                    <a:pt x="1822800" y="590974"/>
                  </a:lnTo>
                  <a:cubicBezTo>
                    <a:pt x="1819093" y="602097"/>
                    <a:pt x="1808683" y="609600"/>
                    <a:pt x="1796958" y="609600"/>
                  </a:cubicBezTo>
                  <a:lnTo>
                    <a:pt x="14864" y="609600"/>
                  </a:lnTo>
                  <a:cubicBezTo>
                    <a:pt x="10315" y="609600"/>
                    <a:pt x="6043" y="607413"/>
                    <a:pt x="3384" y="603723"/>
                  </a:cubicBezTo>
                  <a:cubicBezTo>
                    <a:pt x="724" y="600033"/>
                    <a:pt x="0" y="595289"/>
                    <a:pt x="1439" y="590974"/>
                  </a:cubicBezTo>
                  <a:lnTo>
                    <a:pt x="192221" y="18626"/>
                  </a:lnTo>
                  <a:cubicBezTo>
                    <a:pt x="195929" y="7503"/>
                    <a:pt x="206339" y="0"/>
                    <a:pt x="218064" y="0"/>
                  </a:cubicBezTo>
                  <a:close/>
                </a:path>
              </a:pathLst>
            </a:custGeom>
            <a:gradFill rotWithShape="1">
              <a:gsLst>
                <a:gs pos="0">
                  <a:srgbClr val="0E0D0D">
                    <a:alpha val="100000"/>
                  </a:srgbClr>
                </a:gs>
                <a:gs pos="100000">
                  <a:srgbClr val="272626">
                    <a:alpha val="100000"/>
                  </a:srgbClr>
                </a:gs>
              </a:gsLst>
              <a:lin ang="5400000"/>
            </a:gradFill>
          </p:spPr>
          <p:txBody>
            <a:bodyPr/>
            <a:lstStyle/>
            <a:p>
              <a:endParaRPr lang="en-IN"/>
            </a:p>
          </p:txBody>
        </p:sp>
        <p:sp>
          <p:nvSpPr>
            <p:cNvPr id="4" name="TextBox 4"/>
            <p:cNvSpPr txBox="1"/>
            <p:nvPr/>
          </p:nvSpPr>
          <p:spPr>
            <a:xfrm>
              <a:off x="101600" y="-47625"/>
              <a:ext cx="1821362" cy="657225"/>
            </a:xfrm>
            <a:prstGeom prst="rect">
              <a:avLst/>
            </a:prstGeom>
          </p:spPr>
          <p:txBody>
            <a:bodyPr lIns="50800" tIns="50800" rIns="50800" bIns="50800" rtlCol="0" anchor="ctr"/>
            <a:lstStyle/>
            <a:p>
              <a:pPr algn="ctr">
                <a:lnSpc>
                  <a:spcPts val="3220"/>
                </a:lnSpc>
              </a:pPr>
              <a:endParaRPr/>
            </a:p>
          </p:txBody>
        </p:sp>
      </p:grpSp>
      <p:grpSp>
        <p:nvGrpSpPr>
          <p:cNvPr id="5" name="Group 5"/>
          <p:cNvGrpSpPr/>
          <p:nvPr/>
        </p:nvGrpSpPr>
        <p:grpSpPr>
          <a:xfrm>
            <a:off x="668180" y="6874886"/>
            <a:ext cx="3365283" cy="690485"/>
            <a:chOff x="0" y="0"/>
            <a:chExt cx="3830993" cy="786039"/>
          </a:xfrm>
        </p:grpSpPr>
        <p:sp>
          <p:nvSpPr>
            <p:cNvPr id="6" name="Freeform 6"/>
            <p:cNvSpPr/>
            <p:nvPr/>
          </p:nvSpPr>
          <p:spPr>
            <a:xfrm>
              <a:off x="5692" y="0"/>
              <a:ext cx="3819608" cy="786039"/>
            </a:xfrm>
            <a:custGeom>
              <a:avLst/>
              <a:gdLst/>
              <a:ahLst/>
              <a:cxnLst/>
              <a:rect l="l" t="t" r="r" b="b"/>
              <a:pathLst>
                <a:path w="3819608" h="786039">
                  <a:moveTo>
                    <a:pt x="227415" y="0"/>
                  </a:moveTo>
                  <a:lnTo>
                    <a:pt x="3795394" y="0"/>
                  </a:lnTo>
                  <a:cubicBezTo>
                    <a:pt x="3802558" y="0"/>
                    <a:pt x="3809319" y="3315"/>
                    <a:pt x="3813705" y="8980"/>
                  </a:cubicBezTo>
                  <a:cubicBezTo>
                    <a:pt x="3818091" y="14644"/>
                    <a:pt x="3819609" y="22019"/>
                    <a:pt x="3817816" y="28955"/>
                  </a:cubicBezTo>
                  <a:lnTo>
                    <a:pt x="3629586" y="757084"/>
                  </a:lnTo>
                  <a:cubicBezTo>
                    <a:pt x="3625179" y="774131"/>
                    <a:pt x="3609801" y="786039"/>
                    <a:pt x="3592194" y="786039"/>
                  </a:cubicBezTo>
                  <a:lnTo>
                    <a:pt x="24215" y="786039"/>
                  </a:lnTo>
                  <a:cubicBezTo>
                    <a:pt x="17051" y="786039"/>
                    <a:pt x="10290" y="782724"/>
                    <a:pt x="5904" y="777060"/>
                  </a:cubicBezTo>
                  <a:cubicBezTo>
                    <a:pt x="1518" y="771396"/>
                    <a:pt x="0" y="764020"/>
                    <a:pt x="1793" y="757084"/>
                  </a:cubicBezTo>
                  <a:lnTo>
                    <a:pt x="190023" y="28955"/>
                  </a:lnTo>
                  <a:cubicBezTo>
                    <a:pt x="194430" y="11908"/>
                    <a:pt x="209808" y="0"/>
                    <a:pt x="227415" y="0"/>
                  </a:cubicBezTo>
                  <a:close/>
                </a:path>
              </a:pathLst>
            </a:custGeom>
            <a:gradFill rotWithShape="1">
              <a:gsLst>
                <a:gs pos="0">
                  <a:srgbClr val="242424">
                    <a:alpha val="100000"/>
                  </a:srgbClr>
                </a:gs>
                <a:gs pos="100000">
                  <a:srgbClr val="CB2E32">
                    <a:alpha val="100000"/>
                  </a:srgbClr>
                </a:gs>
              </a:gsLst>
              <a:lin ang="0"/>
            </a:gradFill>
          </p:spPr>
          <p:txBody>
            <a:bodyPr/>
            <a:lstStyle/>
            <a:p>
              <a:endParaRPr lang="en-IN"/>
            </a:p>
          </p:txBody>
        </p:sp>
        <p:sp>
          <p:nvSpPr>
            <p:cNvPr id="7" name="TextBox 7"/>
            <p:cNvSpPr txBox="1"/>
            <p:nvPr/>
          </p:nvSpPr>
          <p:spPr>
            <a:xfrm>
              <a:off x="101600" y="-47625"/>
              <a:ext cx="3627793" cy="833664"/>
            </a:xfrm>
            <a:prstGeom prst="rect">
              <a:avLst/>
            </a:prstGeom>
          </p:spPr>
          <p:txBody>
            <a:bodyPr lIns="50800" tIns="50800" rIns="50800" bIns="50800" rtlCol="0" anchor="ctr"/>
            <a:lstStyle/>
            <a:p>
              <a:pPr algn="ctr">
                <a:lnSpc>
                  <a:spcPts val="3220"/>
                </a:lnSpc>
              </a:pPr>
              <a:endParaRPr/>
            </a:p>
          </p:txBody>
        </p:sp>
      </p:grpSp>
      <p:grpSp>
        <p:nvGrpSpPr>
          <p:cNvPr id="8" name="Group 8"/>
          <p:cNvGrpSpPr/>
          <p:nvPr/>
        </p:nvGrpSpPr>
        <p:grpSpPr>
          <a:xfrm>
            <a:off x="6012001" y="6874886"/>
            <a:ext cx="3365283" cy="690485"/>
            <a:chOff x="0" y="0"/>
            <a:chExt cx="3830993" cy="786039"/>
          </a:xfrm>
        </p:grpSpPr>
        <p:sp>
          <p:nvSpPr>
            <p:cNvPr id="9" name="Freeform 9"/>
            <p:cNvSpPr/>
            <p:nvPr/>
          </p:nvSpPr>
          <p:spPr>
            <a:xfrm>
              <a:off x="5692" y="0"/>
              <a:ext cx="3819608" cy="786039"/>
            </a:xfrm>
            <a:custGeom>
              <a:avLst/>
              <a:gdLst/>
              <a:ahLst/>
              <a:cxnLst/>
              <a:rect l="l" t="t" r="r" b="b"/>
              <a:pathLst>
                <a:path w="3819608" h="786039">
                  <a:moveTo>
                    <a:pt x="227415" y="0"/>
                  </a:moveTo>
                  <a:lnTo>
                    <a:pt x="3795394" y="0"/>
                  </a:lnTo>
                  <a:cubicBezTo>
                    <a:pt x="3802558" y="0"/>
                    <a:pt x="3809319" y="3315"/>
                    <a:pt x="3813705" y="8980"/>
                  </a:cubicBezTo>
                  <a:cubicBezTo>
                    <a:pt x="3818091" y="14644"/>
                    <a:pt x="3819609" y="22019"/>
                    <a:pt x="3817816" y="28955"/>
                  </a:cubicBezTo>
                  <a:lnTo>
                    <a:pt x="3629586" y="757084"/>
                  </a:lnTo>
                  <a:cubicBezTo>
                    <a:pt x="3625179" y="774131"/>
                    <a:pt x="3609801" y="786039"/>
                    <a:pt x="3592194" y="786039"/>
                  </a:cubicBezTo>
                  <a:lnTo>
                    <a:pt x="24215" y="786039"/>
                  </a:lnTo>
                  <a:cubicBezTo>
                    <a:pt x="17051" y="786039"/>
                    <a:pt x="10290" y="782724"/>
                    <a:pt x="5904" y="777060"/>
                  </a:cubicBezTo>
                  <a:cubicBezTo>
                    <a:pt x="1518" y="771396"/>
                    <a:pt x="0" y="764020"/>
                    <a:pt x="1793" y="757084"/>
                  </a:cubicBezTo>
                  <a:lnTo>
                    <a:pt x="190023" y="28955"/>
                  </a:lnTo>
                  <a:cubicBezTo>
                    <a:pt x="194430" y="11908"/>
                    <a:pt x="209808" y="0"/>
                    <a:pt x="227415" y="0"/>
                  </a:cubicBezTo>
                  <a:close/>
                </a:path>
              </a:pathLst>
            </a:custGeom>
            <a:gradFill rotWithShape="1">
              <a:gsLst>
                <a:gs pos="0">
                  <a:srgbClr val="242424">
                    <a:alpha val="100000"/>
                  </a:srgbClr>
                </a:gs>
                <a:gs pos="100000">
                  <a:srgbClr val="CB2E32">
                    <a:alpha val="100000"/>
                  </a:srgbClr>
                </a:gs>
              </a:gsLst>
              <a:lin ang="0"/>
            </a:gradFill>
          </p:spPr>
          <p:txBody>
            <a:bodyPr/>
            <a:lstStyle/>
            <a:p>
              <a:endParaRPr lang="en-IN"/>
            </a:p>
          </p:txBody>
        </p:sp>
        <p:sp>
          <p:nvSpPr>
            <p:cNvPr id="10" name="TextBox 10"/>
            <p:cNvSpPr txBox="1"/>
            <p:nvPr/>
          </p:nvSpPr>
          <p:spPr>
            <a:xfrm>
              <a:off x="101600" y="-47625"/>
              <a:ext cx="3627793" cy="833664"/>
            </a:xfrm>
            <a:prstGeom prst="rect">
              <a:avLst/>
            </a:prstGeom>
          </p:spPr>
          <p:txBody>
            <a:bodyPr lIns="50800" tIns="50800" rIns="50800" bIns="50800" rtlCol="0" anchor="ctr"/>
            <a:lstStyle/>
            <a:p>
              <a:pPr algn="ctr">
                <a:lnSpc>
                  <a:spcPts val="3220"/>
                </a:lnSpc>
              </a:pPr>
              <a:endParaRPr/>
            </a:p>
          </p:txBody>
        </p:sp>
      </p:grpSp>
      <p:grpSp>
        <p:nvGrpSpPr>
          <p:cNvPr id="11" name="Group 11"/>
          <p:cNvGrpSpPr/>
          <p:nvPr/>
        </p:nvGrpSpPr>
        <p:grpSpPr>
          <a:xfrm>
            <a:off x="11658600" y="6874886"/>
            <a:ext cx="4191000" cy="690485"/>
            <a:chOff x="0" y="0"/>
            <a:chExt cx="3830993" cy="786039"/>
          </a:xfrm>
        </p:grpSpPr>
        <p:sp>
          <p:nvSpPr>
            <p:cNvPr id="12" name="Freeform 12"/>
            <p:cNvSpPr/>
            <p:nvPr/>
          </p:nvSpPr>
          <p:spPr>
            <a:xfrm>
              <a:off x="5692" y="0"/>
              <a:ext cx="3819608" cy="786039"/>
            </a:xfrm>
            <a:custGeom>
              <a:avLst/>
              <a:gdLst/>
              <a:ahLst/>
              <a:cxnLst/>
              <a:rect l="l" t="t" r="r" b="b"/>
              <a:pathLst>
                <a:path w="3819608" h="786039">
                  <a:moveTo>
                    <a:pt x="227415" y="0"/>
                  </a:moveTo>
                  <a:lnTo>
                    <a:pt x="3795394" y="0"/>
                  </a:lnTo>
                  <a:cubicBezTo>
                    <a:pt x="3802558" y="0"/>
                    <a:pt x="3809319" y="3315"/>
                    <a:pt x="3813705" y="8980"/>
                  </a:cubicBezTo>
                  <a:cubicBezTo>
                    <a:pt x="3818091" y="14644"/>
                    <a:pt x="3819609" y="22019"/>
                    <a:pt x="3817816" y="28955"/>
                  </a:cubicBezTo>
                  <a:lnTo>
                    <a:pt x="3629586" y="757084"/>
                  </a:lnTo>
                  <a:cubicBezTo>
                    <a:pt x="3625179" y="774131"/>
                    <a:pt x="3609801" y="786039"/>
                    <a:pt x="3592194" y="786039"/>
                  </a:cubicBezTo>
                  <a:lnTo>
                    <a:pt x="24215" y="786039"/>
                  </a:lnTo>
                  <a:cubicBezTo>
                    <a:pt x="17051" y="786039"/>
                    <a:pt x="10290" y="782724"/>
                    <a:pt x="5904" y="777060"/>
                  </a:cubicBezTo>
                  <a:cubicBezTo>
                    <a:pt x="1518" y="771396"/>
                    <a:pt x="0" y="764020"/>
                    <a:pt x="1793" y="757084"/>
                  </a:cubicBezTo>
                  <a:lnTo>
                    <a:pt x="190023" y="28955"/>
                  </a:lnTo>
                  <a:cubicBezTo>
                    <a:pt x="194430" y="11908"/>
                    <a:pt x="209808" y="0"/>
                    <a:pt x="227415" y="0"/>
                  </a:cubicBezTo>
                  <a:close/>
                </a:path>
              </a:pathLst>
            </a:custGeom>
            <a:gradFill rotWithShape="1">
              <a:gsLst>
                <a:gs pos="0">
                  <a:srgbClr val="242424">
                    <a:alpha val="100000"/>
                  </a:srgbClr>
                </a:gs>
                <a:gs pos="100000">
                  <a:srgbClr val="CB2E32">
                    <a:alpha val="100000"/>
                  </a:srgbClr>
                </a:gs>
              </a:gsLst>
              <a:lin ang="0"/>
            </a:gradFill>
          </p:spPr>
          <p:txBody>
            <a:bodyPr/>
            <a:lstStyle/>
            <a:p>
              <a:endParaRPr lang="en-IN"/>
            </a:p>
          </p:txBody>
        </p:sp>
        <p:sp>
          <p:nvSpPr>
            <p:cNvPr id="13" name="TextBox 13"/>
            <p:cNvSpPr txBox="1"/>
            <p:nvPr/>
          </p:nvSpPr>
          <p:spPr>
            <a:xfrm>
              <a:off x="101600" y="-47625"/>
              <a:ext cx="3627793" cy="833664"/>
            </a:xfrm>
            <a:prstGeom prst="rect">
              <a:avLst/>
            </a:prstGeom>
          </p:spPr>
          <p:txBody>
            <a:bodyPr lIns="50800" tIns="50800" rIns="50800" bIns="50800" rtlCol="0" anchor="ctr"/>
            <a:lstStyle/>
            <a:p>
              <a:pPr algn="ctr">
                <a:lnSpc>
                  <a:spcPts val="3220"/>
                </a:lnSpc>
              </a:pPr>
              <a:endParaRPr/>
            </a:p>
          </p:txBody>
        </p:sp>
      </p:grpSp>
      <p:grpSp>
        <p:nvGrpSpPr>
          <p:cNvPr id="14" name="Group 14"/>
          <p:cNvGrpSpPr/>
          <p:nvPr/>
        </p:nvGrpSpPr>
        <p:grpSpPr>
          <a:xfrm>
            <a:off x="-3363850" y="2659531"/>
            <a:ext cx="7399346" cy="3825570"/>
            <a:chOff x="0" y="0"/>
            <a:chExt cx="1179077" cy="609600"/>
          </a:xfrm>
        </p:grpSpPr>
        <p:sp>
          <p:nvSpPr>
            <p:cNvPr id="15" name="Freeform 15"/>
            <p:cNvSpPr/>
            <p:nvPr/>
          </p:nvSpPr>
          <p:spPr>
            <a:xfrm>
              <a:off x="13982" y="0"/>
              <a:ext cx="1151114" cy="609600"/>
            </a:xfrm>
            <a:custGeom>
              <a:avLst/>
              <a:gdLst/>
              <a:ahLst/>
              <a:cxnLst/>
              <a:rect l="l" t="t" r="r" b="b"/>
              <a:pathLst>
                <a:path w="1151114" h="609600">
                  <a:moveTo>
                    <a:pt x="246764" y="0"/>
                  </a:moveTo>
                  <a:lnTo>
                    <a:pt x="1107549" y="0"/>
                  </a:lnTo>
                  <a:cubicBezTo>
                    <a:pt x="1120881" y="0"/>
                    <a:pt x="1133401" y="6409"/>
                    <a:pt x="1141197" y="17225"/>
                  </a:cubicBezTo>
                  <a:cubicBezTo>
                    <a:pt x="1148992" y="28041"/>
                    <a:pt x="1151113" y="41945"/>
                    <a:pt x="1146897" y="54593"/>
                  </a:cubicBezTo>
                  <a:lnTo>
                    <a:pt x="980093" y="555007"/>
                  </a:lnTo>
                  <a:cubicBezTo>
                    <a:pt x="969225" y="587609"/>
                    <a:pt x="938715" y="609600"/>
                    <a:pt x="904349" y="609600"/>
                  </a:cubicBezTo>
                  <a:lnTo>
                    <a:pt x="43564" y="609600"/>
                  </a:lnTo>
                  <a:cubicBezTo>
                    <a:pt x="30232" y="609600"/>
                    <a:pt x="17712" y="603191"/>
                    <a:pt x="9916" y="592375"/>
                  </a:cubicBezTo>
                  <a:cubicBezTo>
                    <a:pt x="2121" y="581559"/>
                    <a:pt x="0" y="567655"/>
                    <a:pt x="4216" y="555007"/>
                  </a:cubicBezTo>
                  <a:lnTo>
                    <a:pt x="171020" y="54593"/>
                  </a:lnTo>
                  <a:cubicBezTo>
                    <a:pt x="181888" y="21991"/>
                    <a:pt x="212398" y="0"/>
                    <a:pt x="246764" y="0"/>
                  </a:cubicBezTo>
                  <a:close/>
                </a:path>
              </a:pathLst>
            </a:custGeom>
            <a:gradFill rotWithShape="1">
              <a:gsLst>
                <a:gs pos="0">
                  <a:srgbClr val="242424">
                    <a:alpha val="100000"/>
                  </a:srgbClr>
                </a:gs>
                <a:gs pos="100000">
                  <a:srgbClr val="CB2E32">
                    <a:alpha val="100000"/>
                  </a:srgbClr>
                </a:gs>
              </a:gsLst>
              <a:lin ang="0"/>
            </a:gradFill>
          </p:spPr>
          <p:txBody>
            <a:bodyPr/>
            <a:lstStyle/>
            <a:p>
              <a:endParaRPr lang="en-IN"/>
            </a:p>
          </p:txBody>
        </p:sp>
        <p:sp>
          <p:nvSpPr>
            <p:cNvPr id="16" name="TextBox 16"/>
            <p:cNvSpPr txBox="1"/>
            <p:nvPr/>
          </p:nvSpPr>
          <p:spPr>
            <a:xfrm>
              <a:off x="101600" y="-47625"/>
              <a:ext cx="975877" cy="657225"/>
            </a:xfrm>
            <a:prstGeom prst="rect">
              <a:avLst/>
            </a:prstGeom>
          </p:spPr>
          <p:txBody>
            <a:bodyPr lIns="50800" tIns="50800" rIns="50800" bIns="50800" rtlCol="0" anchor="ctr"/>
            <a:lstStyle/>
            <a:p>
              <a:pPr algn="ctr">
                <a:lnSpc>
                  <a:spcPts val="3220"/>
                </a:lnSpc>
              </a:pPr>
              <a:endParaRPr/>
            </a:p>
          </p:txBody>
        </p:sp>
      </p:grpSp>
      <p:sp>
        <p:nvSpPr>
          <p:cNvPr id="24" name="TextBox 24"/>
          <p:cNvSpPr txBox="1"/>
          <p:nvPr/>
        </p:nvSpPr>
        <p:spPr>
          <a:xfrm>
            <a:off x="5658754" y="1283815"/>
            <a:ext cx="6970492" cy="764568"/>
          </a:xfrm>
          <a:prstGeom prst="rect">
            <a:avLst/>
          </a:prstGeom>
        </p:spPr>
        <p:txBody>
          <a:bodyPr lIns="0" tIns="0" rIns="0" bIns="0" rtlCol="0" anchor="t">
            <a:spAutoFit/>
          </a:bodyPr>
          <a:lstStyle/>
          <a:p>
            <a:pPr algn="ctr">
              <a:lnSpc>
                <a:spcPts val="6600"/>
              </a:lnSpc>
            </a:pPr>
            <a:r>
              <a:rPr lang="en-GB" sz="4400" b="1" dirty="0">
                <a:solidFill>
                  <a:schemeClr val="bg1"/>
                </a:solidFill>
                <a:effectLst/>
                <a:latin typeface="Lato" panose="020F0502020204030203" pitchFamily="34" charset="0"/>
                <a:ea typeface="Lato" panose="020F0502020204030203" pitchFamily="34" charset="0"/>
                <a:cs typeface="Lato" panose="020F0502020204030203" pitchFamily="34" charset="0"/>
              </a:rPr>
              <a:t>Timeline &amp; Responsibilities</a:t>
            </a:r>
            <a:endParaRPr lang="en-US" sz="13800" b="1" dirty="0">
              <a:solidFill>
                <a:schemeClr val="bg1"/>
              </a:solidFill>
              <a:latin typeface="Oswald Bold"/>
              <a:ea typeface="Oswald Bold"/>
              <a:cs typeface="Oswald Bold"/>
              <a:sym typeface="Oswald Bold"/>
            </a:endParaRPr>
          </a:p>
        </p:txBody>
      </p:sp>
      <p:sp>
        <p:nvSpPr>
          <p:cNvPr id="25" name="TextBox 25"/>
          <p:cNvSpPr txBox="1"/>
          <p:nvPr/>
        </p:nvSpPr>
        <p:spPr>
          <a:xfrm>
            <a:off x="489054" y="7004616"/>
            <a:ext cx="3355282" cy="387350"/>
          </a:xfrm>
          <a:prstGeom prst="rect">
            <a:avLst/>
          </a:prstGeom>
        </p:spPr>
        <p:txBody>
          <a:bodyPr wrap="square" lIns="0" tIns="0" rIns="0" bIns="0" rtlCol="0" anchor="t">
            <a:spAutoFit/>
          </a:bodyPr>
          <a:lstStyle/>
          <a:p>
            <a:pPr algn="ctr">
              <a:lnSpc>
                <a:spcPts val="3359"/>
              </a:lnSpc>
            </a:pPr>
            <a:r>
              <a:rPr lang="en-US" sz="2000" b="1" dirty="0">
                <a:solidFill>
                  <a:srgbClr val="FFFFFF"/>
                </a:solidFill>
                <a:latin typeface="Inter Bold"/>
                <a:ea typeface="Inter Bold"/>
                <a:cs typeface="Inter Bold"/>
                <a:sym typeface="Inter Bold"/>
              </a:rPr>
              <a:t>Planning &amp; Research</a:t>
            </a:r>
          </a:p>
        </p:txBody>
      </p:sp>
      <p:sp>
        <p:nvSpPr>
          <p:cNvPr id="26" name="TextBox 26"/>
          <p:cNvSpPr txBox="1"/>
          <p:nvPr/>
        </p:nvSpPr>
        <p:spPr>
          <a:xfrm>
            <a:off x="6339685" y="7004616"/>
            <a:ext cx="2709915" cy="387350"/>
          </a:xfrm>
          <a:prstGeom prst="rect">
            <a:avLst/>
          </a:prstGeom>
        </p:spPr>
        <p:txBody>
          <a:bodyPr lIns="0" tIns="0" rIns="0" bIns="0" rtlCol="0" anchor="t">
            <a:spAutoFit/>
          </a:bodyPr>
          <a:lstStyle/>
          <a:p>
            <a:pPr algn="ctr">
              <a:lnSpc>
                <a:spcPts val="3359"/>
              </a:lnSpc>
            </a:pPr>
            <a:r>
              <a:rPr lang="en-US" sz="2000" b="1" dirty="0">
                <a:solidFill>
                  <a:srgbClr val="FFFFFF"/>
                </a:solidFill>
                <a:latin typeface="Inter Bold"/>
                <a:ea typeface="Inter Bold"/>
                <a:cs typeface="Inter Bold"/>
                <a:sym typeface="Inter Bold"/>
              </a:rPr>
              <a:t>Development Phase</a:t>
            </a:r>
          </a:p>
        </p:txBody>
      </p:sp>
      <p:sp>
        <p:nvSpPr>
          <p:cNvPr id="27" name="TextBox 27"/>
          <p:cNvSpPr txBox="1"/>
          <p:nvPr/>
        </p:nvSpPr>
        <p:spPr>
          <a:xfrm>
            <a:off x="11783384" y="7004616"/>
            <a:ext cx="3761416" cy="387350"/>
          </a:xfrm>
          <a:prstGeom prst="rect">
            <a:avLst/>
          </a:prstGeom>
        </p:spPr>
        <p:txBody>
          <a:bodyPr wrap="square" lIns="0" tIns="0" rIns="0" bIns="0" rtlCol="0" anchor="t">
            <a:spAutoFit/>
          </a:bodyPr>
          <a:lstStyle/>
          <a:p>
            <a:pPr algn="ctr">
              <a:lnSpc>
                <a:spcPts val="3359"/>
              </a:lnSpc>
            </a:pPr>
            <a:r>
              <a:rPr lang="en-US" sz="2000" b="1" dirty="0">
                <a:solidFill>
                  <a:srgbClr val="FFFFFF"/>
                </a:solidFill>
                <a:latin typeface="Inter Bold"/>
                <a:ea typeface="Inter Bold"/>
                <a:cs typeface="Inter Bold"/>
                <a:sym typeface="Inter Bold"/>
              </a:rPr>
              <a:t>Testing &amp; Deployment</a:t>
            </a:r>
          </a:p>
        </p:txBody>
      </p:sp>
      <p:sp>
        <p:nvSpPr>
          <p:cNvPr id="28" name="TextBox 28"/>
          <p:cNvSpPr txBox="1"/>
          <p:nvPr/>
        </p:nvSpPr>
        <p:spPr>
          <a:xfrm>
            <a:off x="787766" y="7674515"/>
            <a:ext cx="3129454" cy="1047787"/>
          </a:xfrm>
          <a:prstGeom prst="rect">
            <a:avLst/>
          </a:prstGeom>
        </p:spPr>
        <p:txBody>
          <a:bodyPr lIns="0" tIns="0" rIns="0" bIns="0" rtlCol="0" anchor="t">
            <a:spAutoFit/>
          </a:bodyPr>
          <a:lstStyle/>
          <a:p>
            <a:pPr algn="ctr">
              <a:lnSpc>
                <a:spcPts val="2800"/>
              </a:lnSpc>
            </a:pPr>
            <a:r>
              <a:rPr lang="en-US" sz="2000" dirty="0">
                <a:solidFill>
                  <a:srgbClr val="545454"/>
                </a:solidFill>
                <a:latin typeface="Inter"/>
                <a:ea typeface="Inter"/>
                <a:cs typeface="Inter"/>
                <a:sym typeface="Inter"/>
              </a:rPr>
              <a:t>Finalized problem statement &amp; project idea.</a:t>
            </a:r>
            <a:br>
              <a:rPr lang="en-US" sz="2000" dirty="0">
                <a:solidFill>
                  <a:srgbClr val="545454"/>
                </a:solidFill>
                <a:latin typeface="Inter"/>
                <a:ea typeface="Inter"/>
                <a:cs typeface="Inter"/>
                <a:sym typeface="Inter"/>
              </a:rPr>
            </a:br>
            <a:r>
              <a:rPr lang="en-US" sz="2000" dirty="0">
                <a:solidFill>
                  <a:srgbClr val="545454"/>
                </a:solidFill>
                <a:latin typeface="Inter"/>
                <a:ea typeface="Inter"/>
                <a:cs typeface="Inter"/>
                <a:sym typeface="Inter"/>
              </a:rPr>
              <a:t>(Completed)</a:t>
            </a:r>
          </a:p>
        </p:txBody>
      </p:sp>
      <p:sp>
        <p:nvSpPr>
          <p:cNvPr id="29" name="TextBox 29"/>
          <p:cNvSpPr txBox="1"/>
          <p:nvPr/>
        </p:nvSpPr>
        <p:spPr>
          <a:xfrm>
            <a:off x="6129915" y="7674515"/>
            <a:ext cx="3129454" cy="1047787"/>
          </a:xfrm>
          <a:prstGeom prst="rect">
            <a:avLst/>
          </a:prstGeom>
        </p:spPr>
        <p:txBody>
          <a:bodyPr lIns="0" tIns="0" rIns="0" bIns="0" rtlCol="0" anchor="t">
            <a:spAutoFit/>
          </a:bodyPr>
          <a:lstStyle/>
          <a:p>
            <a:pPr algn="ctr">
              <a:lnSpc>
                <a:spcPts val="2800"/>
              </a:lnSpc>
            </a:pPr>
            <a:r>
              <a:rPr lang="en-US" sz="2000" dirty="0">
                <a:solidFill>
                  <a:srgbClr val="545454"/>
                </a:solidFill>
                <a:latin typeface="Inter"/>
                <a:ea typeface="Inter"/>
                <a:cs typeface="Inter"/>
                <a:sym typeface="Inter"/>
              </a:rPr>
              <a:t>Frontend UI implementation (Completed)</a:t>
            </a:r>
          </a:p>
        </p:txBody>
      </p:sp>
      <p:sp>
        <p:nvSpPr>
          <p:cNvPr id="30" name="TextBox 30"/>
          <p:cNvSpPr txBox="1"/>
          <p:nvPr/>
        </p:nvSpPr>
        <p:spPr>
          <a:xfrm>
            <a:off x="11573614" y="7674515"/>
            <a:ext cx="3129454" cy="701675"/>
          </a:xfrm>
          <a:prstGeom prst="rect">
            <a:avLst/>
          </a:prstGeom>
        </p:spPr>
        <p:txBody>
          <a:bodyPr lIns="0" tIns="0" rIns="0" bIns="0" rtlCol="0" anchor="t">
            <a:spAutoFit/>
          </a:bodyPr>
          <a:lstStyle/>
          <a:p>
            <a:pPr algn="ctr">
              <a:lnSpc>
                <a:spcPts val="2800"/>
              </a:lnSpc>
            </a:pPr>
            <a:r>
              <a:rPr lang="en-US" sz="2000" dirty="0">
                <a:solidFill>
                  <a:srgbClr val="545454"/>
                </a:solidFill>
                <a:latin typeface="Inter"/>
                <a:ea typeface="Inter"/>
                <a:cs typeface="Inter"/>
                <a:sym typeface="Inter"/>
              </a:rPr>
              <a:t>Deployment and final presentation.(Completed)</a:t>
            </a:r>
          </a:p>
        </p:txBody>
      </p:sp>
      <p:sp>
        <p:nvSpPr>
          <p:cNvPr id="31" name="TextBox 31"/>
          <p:cNvSpPr txBox="1"/>
          <p:nvPr/>
        </p:nvSpPr>
        <p:spPr>
          <a:xfrm>
            <a:off x="16300881" y="9366865"/>
            <a:ext cx="1318507" cy="329642"/>
          </a:xfrm>
          <a:prstGeom prst="rect">
            <a:avLst/>
          </a:prstGeom>
        </p:spPr>
        <p:txBody>
          <a:bodyPr lIns="0" tIns="0" rIns="0" bIns="0" rtlCol="0" anchor="t">
            <a:spAutoFit/>
          </a:bodyPr>
          <a:lstStyle/>
          <a:p>
            <a:pPr algn="r">
              <a:lnSpc>
                <a:spcPts val="2800"/>
              </a:lnSpc>
            </a:pPr>
            <a:r>
              <a:rPr lang="en-US" sz="2000" b="1" dirty="0">
                <a:solidFill>
                  <a:srgbClr val="898989"/>
                </a:solidFill>
                <a:latin typeface="Inter Bold"/>
                <a:ea typeface="Inter Bold"/>
                <a:cs typeface="Inter Bold"/>
                <a:sym typeface="Inter Bold"/>
              </a:rPr>
              <a:t>PAGE 05</a:t>
            </a:r>
          </a:p>
        </p:txBody>
      </p:sp>
      <p:sp>
        <p:nvSpPr>
          <p:cNvPr id="32" name="Freeform 32"/>
          <p:cNvSpPr/>
          <p:nvPr/>
        </p:nvSpPr>
        <p:spPr>
          <a:xfrm rot="-5400000">
            <a:off x="15883154" y="348778"/>
            <a:ext cx="835455" cy="1755773"/>
          </a:xfrm>
          <a:custGeom>
            <a:avLst/>
            <a:gdLst/>
            <a:ahLst/>
            <a:cxnLst/>
            <a:rect l="l" t="t" r="r" b="b"/>
            <a:pathLst>
              <a:path w="835455" h="1755773">
                <a:moveTo>
                  <a:pt x="0" y="0"/>
                </a:moveTo>
                <a:lnTo>
                  <a:pt x="835455" y="0"/>
                </a:lnTo>
                <a:lnTo>
                  <a:pt x="835455" y="1755773"/>
                </a:lnTo>
                <a:lnTo>
                  <a:pt x="0" y="17557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3" name="TextBox 32">
            <a:extLst>
              <a:ext uri="{FF2B5EF4-FFF2-40B4-BE49-F238E27FC236}">
                <a16:creationId xmlns:a16="http://schemas.microsoft.com/office/drawing/2014/main" id="{8DDECAB6-F8E2-94F9-EC5C-677752DB7D09}"/>
              </a:ext>
            </a:extLst>
          </p:cNvPr>
          <p:cNvSpPr txBox="1"/>
          <p:nvPr/>
        </p:nvSpPr>
        <p:spPr>
          <a:xfrm>
            <a:off x="222187" y="5765142"/>
            <a:ext cx="2667000" cy="646331"/>
          </a:xfrm>
          <a:prstGeom prst="rect">
            <a:avLst/>
          </a:prstGeom>
          <a:noFill/>
        </p:spPr>
        <p:txBody>
          <a:bodyPr wrap="square" rtlCol="0">
            <a:spAutoFit/>
          </a:bodyPr>
          <a:lstStyle/>
          <a:p>
            <a:r>
              <a:rPr lang="en-GB" sz="3600" dirty="0">
                <a:solidFill>
                  <a:schemeClr val="bg1"/>
                </a:solidFill>
                <a:effectLst/>
                <a:latin typeface="Lato" panose="020F0502020204030203" pitchFamily="34" charset="0"/>
                <a:ea typeface="Lato" panose="020F0502020204030203" pitchFamily="34" charset="0"/>
                <a:cs typeface="Lato" panose="020F0502020204030203" pitchFamily="34" charset="0"/>
              </a:rPr>
              <a:t>Milestones</a:t>
            </a:r>
            <a:endParaRPr lang="en-IN" sz="3600" dirty="0">
              <a:solidFill>
                <a:schemeClr val="bg1"/>
              </a:solidFill>
            </a:endParaRPr>
          </a:p>
        </p:txBody>
      </p:sp>
      <p:sp>
        <p:nvSpPr>
          <p:cNvPr id="34" name="TextBox 33">
            <a:extLst>
              <a:ext uri="{FF2B5EF4-FFF2-40B4-BE49-F238E27FC236}">
                <a16:creationId xmlns:a16="http://schemas.microsoft.com/office/drawing/2014/main" id="{47E8CDB2-E980-98C0-1D8A-D31E76B9E5AE}"/>
              </a:ext>
            </a:extLst>
          </p:cNvPr>
          <p:cNvSpPr txBox="1"/>
          <p:nvPr/>
        </p:nvSpPr>
        <p:spPr>
          <a:xfrm>
            <a:off x="3505200" y="4433195"/>
            <a:ext cx="9372600" cy="1077218"/>
          </a:xfrm>
          <a:prstGeom prst="rect">
            <a:avLst/>
          </a:prstGeom>
          <a:noFill/>
        </p:spPr>
        <p:txBody>
          <a:bodyPr wrap="square" rtlCol="0">
            <a:spAutoFit/>
          </a:bodyPr>
          <a:lstStyle/>
          <a:p>
            <a:r>
              <a:rPr lang="en-US" sz="3200" dirty="0">
                <a:solidFill>
                  <a:schemeClr val="bg1"/>
                </a:solidFill>
              </a:rPr>
              <a:t>Roles: Nakul  (Backend Development)</a:t>
            </a:r>
          </a:p>
          <a:p>
            <a:r>
              <a:rPr lang="en-US" sz="3200" dirty="0">
                <a:solidFill>
                  <a:schemeClr val="bg1"/>
                </a:solidFill>
              </a:rPr>
              <a:t>Aditya (Frontend Development)</a:t>
            </a:r>
            <a:endParaRPr lang="en-IN" sz="3200" dirty="0">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487</Words>
  <Application>Microsoft Office PowerPoint</Application>
  <PresentationFormat>Custom</PresentationFormat>
  <Paragraphs>41</Paragraphs>
  <Slides>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Inter</vt:lpstr>
      <vt:lpstr>Lato</vt:lpstr>
      <vt:lpstr>Oswald Bold</vt:lpstr>
      <vt:lpstr>Arial</vt:lpstr>
      <vt:lpstr>Inter Bold</vt:lpstr>
      <vt:lpstr>Calibri</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Red Gradient Modern Stop Bullying Presentation</dc:title>
  <cp:lastModifiedBy>Aditya kumar GF202455437</cp:lastModifiedBy>
  <cp:revision>3</cp:revision>
  <dcterms:created xsi:type="dcterms:W3CDTF">2006-08-16T00:00:00Z</dcterms:created>
  <dcterms:modified xsi:type="dcterms:W3CDTF">2025-03-30T05:41:22Z</dcterms:modified>
  <dc:identifier>DAGjGiOyZrQ</dc:identifier>
</cp:coreProperties>
</file>